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One line: agents get their own identity and a pass the person approves on their phone; sites can finally tell an agent from its user, and let it in on purpose.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 outside figures are used here; the four points follow from how agents sign in today.</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Sources. Hugging Face: OpenAI, 'OpenAI and Hugging Face partner to address security incident during model evaluation' (21 Jul 2026): agents under internal cyber evaluation escaped their sandbox and compromised Hugging Face's infrastructure, and used publicly exposed credentials on other services. Medicare: announced by the Australian Prime Minister on 24 Sep 2026; on 18 Jun 2026 an OpenAI agent on a research task gained unauthorised access to unreleased files in the Medicare Statistics Reporting Service. Census: Nextgov/FCW, 25 Sep 2026: OpenAI agents used Census API keys found in public GitHub repositories; OpenAI has notified dozens of organisations. All were OpenAI's own agents during training and testing, not customer agents. The point: sites cannot tell an agent from a person, and a found key works for anyone. IETF: draft-klrc-aiagent-auth (best practices, no new protocol); draft-oauth-ai-agents-on-behalf-of-user expired Feb 2026.</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full version, told from Ada's, the agent's and the site's side, is at authyouragent.com/how-it-works. A developer can run this exact errand locally: /docs/developers/walkthrough.</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Passkeys (WebAuthn) for approval; access tokens bound to the agent's key with DPoP (RFC 9449); step-up tokens single-use, 60 s. Sites verify with one SDK call, live or locally with a signed revocation list.</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Bridges the adoption gap: agents are useful on sites that have not adopted yet, and the record of where they get stuck is the evidence for asking those sites to accept agents properly. Keystrokes are relayed, never stored; one takeover per agent, 10 minutes at most.</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Agents as users is the distinctive part: the service speaks to them directly (llms.txt, agent guide, next_step on every API error), so an agent can integrate without a human reading the docs for it.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Early access, free. Figures are from our own test suites (dev and prod). No usage metrics are claimed: the service is pre-launch.</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Rationale: the side that gains new, safe traffic (websites) pays; people and agent builders must never face friction. Small sites stay free, so adoption is not blocked. Priced by checks: one agent request verified for the site, so the bill follows actual agent traffic. That works out to about $0.05 per 1,000 checks at Growth and $0.03 at Business. Only checks made through Auth Your Agent are counted. Checking on the site's own server (local mode: no call per request, faster) is a Business feature, so every lower tier is billed on traffic we actually see. All numbers are an estimate for discussion.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Close on the errand: Ada's assistant applied for a job, and nobody ever held her password.</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pic>
        <p:nvPicPr>
          <p:cNvPr id="2" name="Picture 1" descr="icon-512.png"/>
          <p:cNvPicPr>
            <a:picLocks noChangeAspect="1"/>
          </p:cNvPicPr>
          <p:nvPr/>
        </p:nvPicPr>
        <p:blipFill>
          <a:blip r:embed="rId2"/>
          <a:stretch>
            <a:fillRect/>
          </a:stretch>
        </p:blipFill>
        <p:spPr>
          <a:xfrm>
            <a:off x="731520" y="731520"/>
            <a:ext cx="1005840" cy="1005840"/>
          </a:xfrm>
          <a:prstGeom prst="rect">
            <a:avLst/>
          </a:prstGeom>
        </p:spPr>
      </p:pic>
      <p:sp>
        <p:nvSpPr>
          <p:cNvPr id="3" name="TextBox 2"/>
          <p:cNvSpPr txBox="1"/>
          <p:nvPr/>
        </p:nvSpPr>
        <p:spPr>
          <a:xfrm>
            <a:off x="731520" y="2240280"/>
            <a:ext cx="10515600" cy="1645920"/>
          </a:xfrm>
          <a:prstGeom prst="rect">
            <a:avLst/>
          </a:prstGeom>
          <a:noFill/>
        </p:spPr>
        <p:txBody>
          <a:bodyPr wrap="square" anchor="t" lIns="0" rIns="0" tIns="0" bIns="0">
            <a:spAutoFit/>
          </a:bodyPr>
          <a:lstStyle/>
          <a:p>
            <a:pPr algn="l">
              <a:lnSpc>
                <a:spcPct val="105000"/>
              </a:lnSpc>
            </a:pPr>
            <a:r>
              <a:rPr sz="4600" b="1">
                <a:solidFill>
                  <a:srgbClr val="FFFFFF"/>
                </a:solidFill>
                <a:latin typeface="Liberation Sans"/>
              </a:rPr>
              <a:t>Let AI agents act for people,
without their passwords.</a:t>
            </a:r>
          </a:p>
        </p:txBody>
      </p:sp>
      <p:sp>
        <p:nvSpPr>
          <p:cNvPr id="4" name="TextBox 3"/>
          <p:cNvSpPr txBox="1"/>
          <p:nvPr/>
        </p:nvSpPr>
        <p:spPr>
          <a:xfrm>
            <a:off x="731520" y="3977639"/>
            <a:ext cx="9601200" cy="1097280"/>
          </a:xfrm>
          <a:prstGeom prst="rect">
            <a:avLst/>
          </a:prstGeom>
          <a:noFill/>
        </p:spPr>
        <p:txBody>
          <a:bodyPr wrap="square" anchor="t" lIns="0" rIns="0" tIns="0" bIns="0">
            <a:spAutoFit/>
          </a:bodyPr>
          <a:lstStyle/>
          <a:p>
            <a:pPr algn="l">
              <a:lnSpc>
                <a:spcPct val="115000"/>
              </a:lnSpc>
            </a:pPr>
            <a:r>
              <a:rPr sz="2000" b="0">
                <a:solidFill>
                  <a:srgbClr val="C9D1D9"/>
                </a:solidFill>
                <a:latin typeface="Liberation Sans"/>
              </a:rPr>
              <a:t>The person approves on their phone. The site knows exactly which agent is acting, for whom, and with what permission. One tap takes it back.</a:t>
            </a:r>
          </a:p>
        </p:txBody>
      </p:sp>
      <p:sp>
        <p:nvSpPr>
          <p:cNvPr id="5" name="TextBox 4"/>
          <p:cNvSpPr txBox="1"/>
          <p:nvPr/>
        </p:nvSpPr>
        <p:spPr>
          <a:xfrm>
            <a:off x="731520" y="5669280"/>
            <a:ext cx="10058400" cy="365760"/>
          </a:xfrm>
          <a:prstGeom prst="rect">
            <a:avLst/>
          </a:prstGeom>
          <a:noFill/>
        </p:spPr>
        <p:txBody>
          <a:bodyPr wrap="square" anchor="t" lIns="0" rIns="0" tIns="0" bIns="0">
            <a:spAutoFit/>
          </a:bodyPr>
          <a:lstStyle/>
          <a:p>
            <a:pPr algn="l">
              <a:lnSpc>
                <a:spcPct val="115000"/>
              </a:lnSpc>
            </a:pPr>
            <a:r>
              <a:rPr sz="1500" b="1">
                <a:solidFill>
                  <a:srgbClr val="FFFFFF"/>
                </a:solidFill>
                <a:latin typeface="Liberation Sans"/>
              </a:rPr>
              <a:t>Auth Your Agent</a:t>
            </a:r>
            <a:r>
              <a:rPr sz="1500" b="0">
                <a:solidFill>
                  <a:srgbClr val="9AA5B1"/>
                </a:solidFill>
                <a:latin typeface="Liberation Sans"/>
              </a:rPr>
              <a:t>  ·  authyouragent.com</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TextBox 1"/>
          <p:cNvSpPr txBox="1"/>
          <p:nvPr/>
        </p:nvSpPr>
        <p:spPr>
          <a:xfrm>
            <a:off x="731520" y="502920"/>
            <a:ext cx="10058400" cy="365760"/>
          </a:xfrm>
          <a:prstGeom prst="rect">
            <a:avLst/>
          </a:prstGeom>
          <a:noFill/>
        </p:spPr>
        <p:txBody>
          <a:bodyPr wrap="square" anchor="t" lIns="0" rIns="0" tIns="0" bIns="0">
            <a:spAutoFit/>
          </a:bodyPr>
          <a:lstStyle/>
          <a:p>
            <a:pPr algn="l">
              <a:lnSpc>
                <a:spcPct val="115000"/>
              </a:lnSpc>
            </a:pPr>
            <a:r>
              <a:rPr sz="1300" b="1">
                <a:solidFill>
                  <a:srgbClr val="1A63D6"/>
                </a:solidFill>
                <a:latin typeface="Liberation Sans"/>
              </a:rPr>
              <a:t>THE PROBLEM</a:t>
            </a:r>
          </a:p>
        </p:txBody>
      </p:sp>
      <p:sp>
        <p:nvSpPr>
          <p:cNvPr id="3" name="TextBox 2"/>
          <p:cNvSpPr txBox="1"/>
          <p:nvPr/>
        </p:nvSpPr>
        <p:spPr>
          <a:xfrm>
            <a:off x="731520" y="868680"/>
            <a:ext cx="10698480" cy="1097280"/>
          </a:xfrm>
          <a:prstGeom prst="rect">
            <a:avLst/>
          </a:prstGeom>
          <a:noFill/>
        </p:spPr>
        <p:txBody>
          <a:bodyPr wrap="square" anchor="t" lIns="0" rIns="0" tIns="0" bIns="0">
            <a:spAutoFit/>
          </a:bodyPr>
          <a:lstStyle/>
          <a:p>
            <a:pPr algn="l">
              <a:lnSpc>
                <a:spcPct val="105000"/>
              </a:lnSpc>
            </a:pPr>
            <a:r>
              <a:rPr sz="3100" b="1">
                <a:solidFill>
                  <a:srgbClr val="1B2430"/>
                </a:solidFill>
                <a:latin typeface="Liberation Sans"/>
              </a:rPr>
              <a:t>Today, an agent acts for you by pretending to be you</a:t>
            </a:r>
          </a:p>
        </p:txBody>
      </p:sp>
      <p:sp>
        <p:nvSpPr>
          <p:cNvPr id="4" name="Rounded Rectangle 3"/>
          <p:cNvSpPr/>
          <p:nvPr/>
        </p:nvSpPr>
        <p:spPr>
          <a:xfrm>
            <a:off x="731520" y="2011680"/>
            <a:ext cx="5212080" cy="1645920"/>
          </a:xfrm>
          <a:prstGeom prst="roundRect">
            <a:avLst>
              <a:gd name="adj" fmla="val 8000"/>
            </a:avLst>
          </a:prstGeom>
          <a:solidFill>
            <a:srgbClr val="FFFFFF"/>
          </a:solidFill>
          <a:ln w="12700">
            <a:solidFill>
              <a:srgbClr val="DFE4E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1051560" y="2267712"/>
            <a:ext cx="4572000" cy="1280160"/>
          </a:xfrm>
          <a:prstGeom prst="rect">
            <a:avLst/>
          </a:prstGeom>
          <a:noFill/>
        </p:spPr>
        <p:txBody>
          <a:bodyPr wrap="square" anchor="t" lIns="0" rIns="0" tIns="0" bIns="0">
            <a:spAutoFit/>
          </a:bodyPr>
          <a:lstStyle/>
          <a:p>
            <a:pPr algn="l">
              <a:lnSpc>
                <a:spcPct val="115000"/>
              </a:lnSpc>
            </a:pPr>
            <a:r>
              <a:rPr sz="1800" b="1">
                <a:solidFill>
                  <a:srgbClr val="1B2430"/>
                </a:solidFill>
                <a:latin typeface="Liberation Sans"/>
              </a:rPr>
              <a:t>It holds your password or a permanent key.</a:t>
            </a:r>
          </a:p>
          <a:p>
            <a:pPr algn="l">
              <a:lnSpc>
                <a:spcPct val="115000"/>
              </a:lnSpc>
              <a:spcBef>
                <a:spcPts val="852"/>
              </a:spcBef>
            </a:pPr>
            <a:r>
              <a:rPr sz="1550" b="0">
                <a:solidFill>
                  <a:srgbClr val="5B6776"/>
                </a:solidFill>
                <a:latin typeface="Liberation Sans"/>
              </a:rPr>
              <a:t>If the agent is tricked or breached, your account goes with it.</a:t>
            </a:r>
          </a:p>
        </p:txBody>
      </p:sp>
      <p:sp>
        <p:nvSpPr>
          <p:cNvPr id="6" name="Rounded Rectangle 5"/>
          <p:cNvSpPr/>
          <p:nvPr/>
        </p:nvSpPr>
        <p:spPr>
          <a:xfrm>
            <a:off x="6217920" y="2011680"/>
            <a:ext cx="5212080" cy="1645920"/>
          </a:xfrm>
          <a:prstGeom prst="roundRect">
            <a:avLst>
              <a:gd name="adj" fmla="val 8000"/>
            </a:avLst>
          </a:prstGeom>
          <a:solidFill>
            <a:srgbClr val="FFFFFF"/>
          </a:solidFill>
          <a:ln w="12700">
            <a:solidFill>
              <a:srgbClr val="DFE4E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537959" y="2267712"/>
            <a:ext cx="4572000" cy="1280160"/>
          </a:xfrm>
          <a:prstGeom prst="rect">
            <a:avLst/>
          </a:prstGeom>
          <a:noFill/>
        </p:spPr>
        <p:txBody>
          <a:bodyPr wrap="square" anchor="t" lIns="0" rIns="0" tIns="0" bIns="0">
            <a:spAutoFit/>
          </a:bodyPr>
          <a:lstStyle/>
          <a:p>
            <a:pPr algn="l">
              <a:lnSpc>
                <a:spcPct val="115000"/>
              </a:lnSpc>
            </a:pPr>
            <a:r>
              <a:rPr sz="1800" b="1">
                <a:solidFill>
                  <a:srgbClr val="1B2430"/>
                </a:solidFill>
                <a:latin typeface="Liberation Sans"/>
              </a:rPr>
              <a:t>The website sees “you”.</a:t>
            </a:r>
          </a:p>
          <a:p>
            <a:pPr algn="l">
              <a:lnSpc>
                <a:spcPct val="115000"/>
              </a:lnSpc>
              <a:spcBef>
                <a:spcPts val="852"/>
              </a:spcBef>
            </a:pPr>
            <a:r>
              <a:rPr sz="1550" b="0">
                <a:solidFill>
                  <a:srgbClr val="5B6776"/>
                </a:solidFill>
                <a:latin typeface="Liberation Sans"/>
              </a:rPr>
              <a:t>It can't tell the agent from the person, so it can't set rules for either.</a:t>
            </a:r>
          </a:p>
        </p:txBody>
      </p:sp>
      <p:sp>
        <p:nvSpPr>
          <p:cNvPr id="8" name="Rounded Rectangle 7"/>
          <p:cNvSpPr/>
          <p:nvPr/>
        </p:nvSpPr>
        <p:spPr>
          <a:xfrm>
            <a:off x="731520" y="3840480"/>
            <a:ext cx="5212080" cy="1645920"/>
          </a:xfrm>
          <a:prstGeom prst="roundRect">
            <a:avLst>
              <a:gd name="adj" fmla="val 8000"/>
            </a:avLst>
          </a:prstGeom>
          <a:solidFill>
            <a:srgbClr val="FFFFFF"/>
          </a:solidFill>
          <a:ln w="12700">
            <a:solidFill>
              <a:srgbClr val="DFE4E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051560" y="4096512"/>
            <a:ext cx="4572000" cy="1280160"/>
          </a:xfrm>
          <a:prstGeom prst="rect">
            <a:avLst/>
          </a:prstGeom>
          <a:noFill/>
        </p:spPr>
        <p:txBody>
          <a:bodyPr wrap="square" anchor="t" lIns="0" rIns="0" tIns="0" bIns="0">
            <a:spAutoFit/>
          </a:bodyPr>
          <a:lstStyle/>
          <a:p>
            <a:pPr algn="l">
              <a:lnSpc>
                <a:spcPct val="115000"/>
              </a:lnSpc>
            </a:pPr>
            <a:r>
              <a:rPr sz="1800" b="1">
                <a:solidFill>
                  <a:srgbClr val="1B2430"/>
                </a:solidFill>
                <a:latin typeface="Liberation Sans"/>
              </a:rPr>
              <a:t>Nothing limits it once it's in.</a:t>
            </a:r>
          </a:p>
          <a:p>
            <a:pPr algn="l">
              <a:lnSpc>
                <a:spcPct val="115000"/>
              </a:lnSpc>
              <a:spcBef>
                <a:spcPts val="852"/>
              </a:spcBef>
            </a:pPr>
            <a:r>
              <a:rPr sz="1550" b="0">
                <a:solidFill>
                  <a:srgbClr val="5B6776"/>
                </a:solidFill>
                <a:latin typeface="Liberation Sans"/>
              </a:rPr>
              <a:t>It can apply, pay or delete as freely as you can.</a:t>
            </a:r>
          </a:p>
        </p:txBody>
      </p:sp>
      <p:sp>
        <p:nvSpPr>
          <p:cNvPr id="10" name="Rounded Rectangle 9"/>
          <p:cNvSpPr/>
          <p:nvPr/>
        </p:nvSpPr>
        <p:spPr>
          <a:xfrm>
            <a:off x="6217920" y="3840480"/>
            <a:ext cx="5212080" cy="1645920"/>
          </a:xfrm>
          <a:prstGeom prst="roundRect">
            <a:avLst>
              <a:gd name="adj" fmla="val 8000"/>
            </a:avLst>
          </a:prstGeom>
          <a:solidFill>
            <a:srgbClr val="FFFFFF"/>
          </a:solidFill>
          <a:ln w="12700">
            <a:solidFill>
              <a:srgbClr val="DFE4E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6537959" y="4096512"/>
            <a:ext cx="4572000" cy="1280160"/>
          </a:xfrm>
          <a:prstGeom prst="rect">
            <a:avLst/>
          </a:prstGeom>
          <a:noFill/>
        </p:spPr>
        <p:txBody>
          <a:bodyPr wrap="square" anchor="t" lIns="0" rIns="0" tIns="0" bIns="0">
            <a:spAutoFit/>
          </a:bodyPr>
          <a:lstStyle/>
          <a:p>
            <a:pPr algn="l">
              <a:lnSpc>
                <a:spcPct val="115000"/>
              </a:lnSpc>
            </a:pPr>
            <a:r>
              <a:rPr sz="1800" b="1">
                <a:solidFill>
                  <a:srgbClr val="1B2430"/>
                </a:solidFill>
                <a:latin typeface="Liberation Sans"/>
              </a:rPr>
              <a:t>Stopping it means a new password.</a:t>
            </a:r>
          </a:p>
          <a:p>
            <a:pPr algn="l">
              <a:lnSpc>
                <a:spcPct val="115000"/>
              </a:lnSpc>
              <a:spcBef>
                <a:spcPts val="852"/>
              </a:spcBef>
            </a:pPr>
            <a:r>
              <a:rPr sz="1550" b="0">
                <a:solidFill>
                  <a:srgbClr val="5B6776"/>
                </a:solidFill>
                <a:latin typeface="Liberation Sans"/>
              </a:rPr>
              <a:t>On that site, and everywhere you reused it.</a:t>
            </a:r>
          </a:p>
        </p:txBody>
      </p:sp>
      <p:sp>
        <p:nvSpPr>
          <p:cNvPr id="12" name="TextBox 11"/>
          <p:cNvSpPr txBox="1"/>
          <p:nvPr/>
        </p:nvSpPr>
        <p:spPr>
          <a:xfrm>
            <a:off x="731520" y="5760720"/>
            <a:ext cx="10698480" cy="457200"/>
          </a:xfrm>
          <a:prstGeom prst="rect">
            <a:avLst/>
          </a:prstGeom>
          <a:noFill/>
        </p:spPr>
        <p:txBody>
          <a:bodyPr wrap="square" anchor="t" lIns="0" rIns="0" tIns="0" bIns="0">
            <a:spAutoFit/>
          </a:bodyPr>
          <a:lstStyle/>
          <a:p>
            <a:pPr algn="l">
              <a:lnSpc>
                <a:spcPct val="115000"/>
              </a:lnSpc>
            </a:pPr>
            <a:r>
              <a:rPr sz="1600" b="0">
                <a:solidFill>
                  <a:srgbClr val="1B2430"/>
                </a:solidFill>
                <a:latin typeface="Liberation Sans"/>
              </a:rPr>
              <a:t>So websites block automation, and people choose between handing over a password and not using an agent at all.</a:t>
            </a:r>
          </a:p>
        </p:txBody>
      </p:sp>
      <p:sp>
        <p:nvSpPr>
          <p:cNvPr id="13" name="TextBox 12"/>
          <p:cNvSpPr txBox="1"/>
          <p:nvPr/>
        </p:nvSpPr>
        <p:spPr>
          <a:xfrm>
            <a:off x="731520" y="6400800"/>
            <a:ext cx="5486400" cy="274320"/>
          </a:xfrm>
          <a:prstGeom prst="rect">
            <a:avLst/>
          </a:prstGeom>
          <a:noFill/>
        </p:spPr>
        <p:txBody>
          <a:bodyPr wrap="square" anchor="t" lIns="0" rIns="0" tIns="0" bIns="0">
            <a:spAutoFit/>
          </a:bodyPr>
          <a:lstStyle/>
          <a:p>
            <a:pPr algn="l">
              <a:lnSpc>
                <a:spcPct val="115000"/>
              </a:lnSpc>
            </a:pPr>
            <a:r>
              <a:rPr sz="1000" b="0">
                <a:solidFill>
                  <a:srgbClr val="5B6776"/>
                </a:solidFill>
                <a:latin typeface="Liberation Sans"/>
              </a:rPr>
              <a:t>Auth Your Agent · authyouragent.com</a:t>
            </a:r>
          </a:p>
        </p:txBody>
      </p:sp>
      <p:sp>
        <p:nvSpPr>
          <p:cNvPr id="14" name="TextBox 13"/>
          <p:cNvSpPr txBox="1"/>
          <p:nvPr/>
        </p:nvSpPr>
        <p:spPr>
          <a:xfrm>
            <a:off x="10545775" y="6400800"/>
            <a:ext cx="914400" cy="274320"/>
          </a:xfrm>
          <a:prstGeom prst="rect">
            <a:avLst/>
          </a:prstGeom>
          <a:noFill/>
        </p:spPr>
        <p:txBody>
          <a:bodyPr wrap="square" anchor="t" lIns="0" rIns="0" tIns="0" bIns="0">
            <a:spAutoFit/>
          </a:bodyPr>
          <a:lstStyle/>
          <a:p>
            <a:pPr algn="r">
              <a:lnSpc>
                <a:spcPct val="115000"/>
              </a:lnSpc>
            </a:pPr>
            <a:r>
              <a:rPr sz="1000" b="0">
                <a:solidFill>
                  <a:srgbClr val="5B6776"/>
                </a:solidFill>
                <a:latin typeface="Liberation Sans"/>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TextBox 1"/>
          <p:cNvSpPr txBox="1"/>
          <p:nvPr/>
        </p:nvSpPr>
        <p:spPr>
          <a:xfrm>
            <a:off x="731520" y="502920"/>
            <a:ext cx="10058400" cy="365760"/>
          </a:xfrm>
          <a:prstGeom prst="rect">
            <a:avLst/>
          </a:prstGeom>
          <a:noFill/>
        </p:spPr>
        <p:txBody>
          <a:bodyPr wrap="square" anchor="t" lIns="0" rIns="0" tIns="0" bIns="0">
            <a:spAutoFit/>
          </a:bodyPr>
          <a:lstStyle/>
          <a:p>
            <a:pPr algn="l">
              <a:lnSpc>
                <a:spcPct val="115000"/>
              </a:lnSpc>
            </a:pPr>
            <a:r>
              <a:rPr sz="1300" b="1">
                <a:solidFill>
                  <a:srgbClr val="1A63D6"/>
                </a:solidFill>
                <a:latin typeface="Liberation Sans"/>
              </a:rPr>
              <a:t>WHY NOW</a:t>
            </a:r>
          </a:p>
        </p:txBody>
      </p:sp>
      <p:sp>
        <p:nvSpPr>
          <p:cNvPr id="3" name="TextBox 2"/>
          <p:cNvSpPr txBox="1"/>
          <p:nvPr/>
        </p:nvSpPr>
        <p:spPr>
          <a:xfrm>
            <a:off x="731520" y="868680"/>
            <a:ext cx="10698480" cy="1097280"/>
          </a:xfrm>
          <a:prstGeom prst="rect">
            <a:avLst/>
          </a:prstGeom>
          <a:noFill/>
        </p:spPr>
        <p:txBody>
          <a:bodyPr wrap="square" anchor="t" lIns="0" rIns="0" tIns="0" bIns="0">
            <a:spAutoFit/>
          </a:bodyPr>
          <a:lstStyle/>
          <a:p>
            <a:pPr algn="l">
              <a:lnSpc>
                <a:spcPct val="105000"/>
              </a:lnSpc>
            </a:pPr>
            <a:r>
              <a:rPr sz="3400" b="1">
                <a:solidFill>
                  <a:srgbClr val="1B2430"/>
                </a:solidFill>
                <a:latin typeface="Liberation Sans"/>
              </a:rPr>
              <a:t>Agents have started acting on the open web</a:t>
            </a:r>
          </a:p>
        </p:txBody>
      </p:sp>
      <p:sp>
        <p:nvSpPr>
          <p:cNvPr id="4" name="Rounded Rectangle 3"/>
          <p:cNvSpPr/>
          <p:nvPr/>
        </p:nvSpPr>
        <p:spPr>
          <a:xfrm>
            <a:off x="731520" y="2148840"/>
            <a:ext cx="3383280" cy="2743200"/>
          </a:xfrm>
          <a:prstGeom prst="roundRect">
            <a:avLst>
              <a:gd name="adj" fmla="val 8000"/>
            </a:avLst>
          </a:prstGeom>
          <a:solidFill>
            <a:srgbClr val="FFFFFF"/>
          </a:solidFill>
          <a:ln w="12700">
            <a:solidFill>
              <a:srgbClr val="DFE4E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1051560" y="2423160"/>
            <a:ext cx="2743200" cy="822960"/>
          </a:xfrm>
          <a:prstGeom prst="rect">
            <a:avLst/>
          </a:prstGeom>
          <a:noFill/>
        </p:spPr>
        <p:txBody>
          <a:bodyPr wrap="square" anchor="t" lIns="0" rIns="0" tIns="0" bIns="0">
            <a:spAutoFit/>
          </a:bodyPr>
          <a:lstStyle/>
          <a:p>
            <a:pPr algn="l">
              <a:lnSpc>
                <a:spcPct val="105000"/>
              </a:lnSpc>
            </a:pPr>
            <a:r>
              <a:rPr sz="2000" b="1">
                <a:solidFill>
                  <a:srgbClr val="1B2430"/>
                </a:solidFill>
                <a:latin typeface="Liberation Sans"/>
              </a:rPr>
              <a:t>Agents now act, not only answer</a:t>
            </a:r>
          </a:p>
        </p:txBody>
      </p:sp>
      <p:sp>
        <p:nvSpPr>
          <p:cNvPr id="6" name="TextBox 5"/>
          <p:cNvSpPr txBox="1"/>
          <p:nvPr/>
        </p:nvSpPr>
        <p:spPr>
          <a:xfrm>
            <a:off x="1051560" y="3337560"/>
            <a:ext cx="2743200" cy="1463040"/>
          </a:xfrm>
          <a:prstGeom prst="rect">
            <a:avLst/>
          </a:prstGeom>
          <a:noFill/>
        </p:spPr>
        <p:txBody>
          <a:bodyPr wrap="square" anchor="t" lIns="0" rIns="0" tIns="0" bIns="0">
            <a:spAutoFit/>
          </a:bodyPr>
          <a:lstStyle/>
          <a:p>
            <a:pPr algn="l">
              <a:lnSpc>
                <a:spcPct val="115000"/>
              </a:lnSpc>
            </a:pPr>
            <a:r>
              <a:rPr sz="1600" b="0">
                <a:solidFill>
                  <a:srgbClr val="5B6776"/>
                </a:solidFill>
                <a:latin typeface="Liberation Sans"/>
              </a:rPr>
              <a:t>Assistants now book, buy, apply and file on websites for people. Each action needs a way in.</a:t>
            </a:r>
          </a:p>
        </p:txBody>
      </p:sp>
      <p:sp>
        <p:nvSpPr>
          <p:cNvPr id="7" name="Rounded Rectangle 6"/>
          <p:cNvSpPr/>
          <p:nvPr/>
        </p:nvSpPr>
        <p:spPr>
          <a:xfrm>
            <a:off x="4389120" y="2148840"/>
            <a:ext cx="3383280" cy="2743200"/>
          </a:xfrm>
          <a:prstGeom prst="roundRect">
            <a:avLst>
              <a:gd name="adj" fmla="val 8000"/>
            </a:avLst>
          </a:prstGeom>
          <a:solidFill>
            <a:srgbClr val="FFFFFF"/>
          </a:solidFill>
          <a:ln w="12700">
            <a:solidFill>
              <a:srgbClr val="DFE4E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4709159" y="2423160"/>
            <a:ext cx="2743200" cy="822960"/>
          </a:xfrm>
          <a:prstGeom prst="rect">
            <a:avLst/>
          </a:prstGeom>
          <a:noFill/>
        </p:spPr>
        <p:txBody>
          <a:bodyPr wrap="square" anchor="t" lIns="0" rIns="0" tIns="0" bIns="0">
            <a:spAutoFit/>
          </a:bodyPr>
          <a:lstStyle/>
          <a:p>
            <a:pPr algn="l">
              <a:lnSpc>
                <a:spcPct val="105000"/>
              </a:lnSpc>
            </a:pPr>
            <a:r>
              <a:rPr sz="2000" b="1">
                <a:solidFill>
                  <a:srgbClr val="1B2430"/>
                </a:solidFill>
                <a:latin typeface="Liberation Sans"/>
              </a:rPr>
              <a:t>Agents already go where they shouldn't</a:t>
            </a:r>
          </a:p>
        </p:txBody>
      </p:sp>
      <p:sp>
        <p:nvSpPr>
          <p:cNvPr id="9" name="TextBox 8"/>
          <p:cNvSpPr txBox="1"/>
          <p:nvPr/>
        </p:nvSpPr>
        <p:spPr>
          <a:xfrm>
            <a:off x="4709159" y="3337560"/>
            <a:ext cx="2743200" cy="1463040"/>
          </a:xfrm>
          <a:prstGeom prst="rect">
            <a:avLst/>
          </a:prstGeom>
          <a:noFill/>
        </p:spPr>
        <p:txBody>
          <a:bodyPr wrap="square" anchor="t" lIns="0" rIns="0" tIns="0" bIns="0">
            <a:spAutoFit/>
          </a:bodyPr>
          <a:lstStyle/>
          <a:p>
            <a:pPr algn="l">
              <a:lnSpc>
                <a:spcPct val="115000"/>
              </a:lnSpc>
            </a:pPr>
            <a:r>
              <a:rPr sz="1600" b="0">
                <a:solidFill>
                  <a:srgbClr val="5B6776"/>
                </a:solidFill>
                <a:latin typeface="Liberation Sans"/>
              </a:rPr>
              <a:t>In 2026, OpenAI's own test agents broke into Hugging Face and an Australian Medicare portal, and used keys found on GitHub.</a:t>
            </a:r>
          </a:p>
        </p:txBody>
      </p:sp>
      <p:sp>
        <p:nvSpPr>
          <p:cNvPr id="10" name="Rounded Rectangle 9"/>
          <p:cNvSpPr/>
          <p:nvPr/>
        </p:nvSpPr>
        <p:spPr>
          <a:xfrm>
            <a:off x="8046720" y="2148840"/>
            <a:ext cx="3383280" cy="2743200"/>
          </a:xfrm>
          <a:prstGeom prst="roundRect">
            <a:avLst>
              <a:gd name="adj" fmla="val 8000"/>
            </a:avLst>
          </a:prstGeom>
          <a:solidFill>
            <a:srgbClr val="FFFFFF"/>
          </a:solidFill>
          <a:ln w="12700">
            <a:solidFill>
              <a:srgbClr val="DFE4E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8366760" y="2423160"/>
            <a:ext cx="2743200" cy="822960"/>
          </a:xfrm>
          <a:prstGeom prst="rect">
            <a:avLst/>
          </a:prstGeom>
          <a:noFill/>
        </p:spPr>
        <p:txBody>
          <a:bodyPr wrap="square" anchor="t" lIns="0" rIns="0" tIns="0" bIns="0">
            <a:spAutoFit/>
          </a:bodyPr>
          <a:lstStyle/>
          <a:p>
            <a:pPr algn="l">
              <a:lnSpc>
                <a:spcPct val="105000"/>
              </a:lnSpc>
            </a:pPr>
            <a:r>
              <a:rPr sz="2000" b="1">
                <a:solidFill>
                  <a:srgbClr val="1B2430"/>
                </a:solidFill>
                <a:latin typeface="Liberation Sans"/>
              </a:rPr>
              <a:t>The open web has no answer yet</a:t>
            </a:r>
          </a:p>
        </p:txBody>
      </p:sp>
      <p:sp>
        <p:nvSpPr>
          <p:cNvPr id="12" name="TextBox 11"/>
          <p:cNvSpPr txBox="1"/>
          <p:nvPr/>
        </p:nvSpPr>
        <p:spPr>
          <a:xfrm>
            <a:off x="8366760" y="3337560"/>
            <a:ext cx="2743200" cy="1463040"/>
          </a:xfrm>
          <a:prstGeom prst="rect">
            <a:avLst/>
          </a:prstGeom>
          <a:noFill/>
        </p:spPr>
        <p:txBody>
          <a:bodyPr wrap="square" anchor="t" lIns="0" rIns="0" tIns="0" bIns="0">
            <a:spAutoFit/>
          </a:bodyPr>
          <a:lstStyle/>
          <a:p>
            <a:pPr algn="l">
              <a:lnSpc>
                <a:spcPct val="115000"/>
              </a:lnSpc>
            </a:pPr>
            <a:r>
              <a:rPr sz="1600" b="0">
                <a:solidFill>
                  <a:srgbClr val="5B6776"/>
                </a:solidFill>
                <a:latin typeface="Liberation Sans"/>
              </a:rPr>
              <a:t>A person's agent visiting a site they don't run: no shared identity provider, no standard. IETF drafts exist; none is adopted.</a:t>
            </a:r>
          </a:p>
        </p:txBody>
      </p:sp>
      <p:sp>
        <p:nvSpPr>
          <p:cNvPr id="13" name="TextBox 12"/>
          <p:cNvSpPr txBox="1"/>
          <p:nvPr/>
        </p:nvSpPr>
        <p:spPr>
          <a:xfrm>
            <a:off x="731520" y="5349240"/>
            <a:ext cx="10698480" cy="548640"/>
          </a:xfrm>
          <a:prstGeom prst="rect">
            <a:avLst/>
          </a:prstGeom>
          <a:noFill/>
        </p:spPr>
        <p:txBody>
          <a:bodyPr wrap="square" anchor="t" lIns="0" rIns="0" tIns="0" bIns="0">
            <a:spAutoFit/>
          </a:bodyPr>
          <a:lstStyle/>
          <a:p>
            <a:pPr algn="l">
              <a:lnSpc>
                <a:spcPct val="115000"/>
              </a:lnSpc>
            </a:pPr>
            <a:r>
              <a:rPr sz="1700" b="1">
                <a:solidFill>
                  <a:srgbClr val="1A63D6"/>
                </a:solidFill>
                <a:latin typeface="Liberation Sans"/>
              </a:rPr>
              <a:t>Auth Your Agent is built for that gap: a person, their agent, and any website.</a:t>
            </a:r>
          </a:p>
        </p:txBody>
      </p:sp>
      <p:sp>
        <p:nvSpPr>
          <p:cNvPr id="14" name="TextBox 13"/>
          <p:cNvSpPr txBox="1"/>
          <p:nvPr/>
        </p:nvSpPr>
        <p:spPr>
          <a:xfrm>
            <a:off x="731520" y="6400800"/>
            <a:ext cx="5486400" cy="274320"/>
          </a:xfrm>
          <a:prstGeom prst="rect">
            <a:avLst/>
          </a:prstGeom>
          <a:noFill/>
        </p:spPr>
        <p:txBody>
          <a:bodyPr wrap="square" anchor="t" lIns="0" rIns="0" tIns="0" bIns="0">
            <a:spAutoFit/>
          </a:bodyPr>
          <a:lstStyle/>
          <a:p>
            <a:pPr algn="l">
              <a:lnSpc>
                <a:spcPct val="115000"/>
              </a:lnSpc>
            </a:pPr>
            <a:r>
              <a:rPr sz="1000" b="0">
                <a:solidFill>
                  <a:srgbClr val="5B6776"/>
                </a:solidFill>
                <a:latin typeface="Liberation Sans"/>
              </a:rPr>
              <a:t>Auth Your Agent · authyouragent.com</a:t>
            </a:r>
          </a:p>
        </p:txBody>
      </p:sp>
      <p:sp>
        <p:nvSpPr>
          <p:cNvPr id="15" name="TextBox 14"/>
          <p:cNvSpPr txBox="1"/>
          <p:nvPr/>
        </p:nvSpPr>
        <p:spPr>
          <a:xfrm>
            <a:off x="10545775" y="6400800"/>
            <a:ext cx="914400" cy="274320"/>
          </a:xfrm>
          <a:prstGeom prst="rect">
            <a:avLst/>
          </a:prstGeom>
          <a:noFill/>
        </p:spPr>
        <p:txBody>
          <a:bodyPr wrap="square" anchor="t" lIns="0" rIns="0" tIns="0" bIns="0">
            <a:spAutoFit/>
          </a:bodyPr>
          <a:lstStyle/>
          <a:p>
            <a:pPr algn="r">
              <a:lnSpc>
                <a:spcPct val="115000"/>
              </a:lnSpc>
            </a:pPr>
            <a:r>
              <a:rPr sz="1000" b="0">
                <a:solidFill>
                  <a:srgbClr val="5B6776"/>
                </a:solidFill>
                <a:latin typeface="Liberation Sans"/>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TextBox 1"/>
          <p:cNvSpPr txBox="1"/>
          <p:nvPr/>
        </p:nvSpPr>
        <p:spPr>
          <a:xfrm>
            <a:off x="731520" y="502920"/>
            <a:ext cx="10058400" cy="365760"/>
          </a:xfrm>
          <a:prstGeom prst="rect">
            <a:avLst/>
          </a:prstGeom>
          <a:noFill/>
        </p:spPr>
        <p:txBody>
          <a:bodyPr wrap="square" anchor="t" lIns="0" rIns="0" tIns="0" bIns="0">
            <a:spAutoFit/>
          </a:bodyPr>
          <a:lstStyle/>
          <a:p>
            <a:pPr algn="l">
              <a:lnSpc>
                <a:spcPct val="115000"/>
              </a:lnSpc>
            </a:pPr>
            <a:r>
              <a:rPr sz="1300" b="1">
                <a:solidFill>
                  <a:srgbClr val="1A63D6"/>
                </a:solidFill>
                <a:latin typeface="Liberation Sans"/>
              </a:rPr>
              <a:t>HOW IT WORKS, IN ONE ERRAND</a:t>
            </a:r>
          </a:p>
        </p:txBody>
      </p:sp>
      <p:sp>
        <p:nvSpPr>
          <p:cNvPr id="3" name="TextBox 2"/>
          <p:cNvSpPr txBox="1"/>
          <p:nvPr/>
        </p:nvSpPr>
        <p:spPr>
          <a:xfrm>
            <a:off x="731520" y="868680"/>
            <a:ext cx="10698480" cy="1097280"/>
          </a:xfrm>
          <a:prstGeom prst="rect">
            <a:avLst/>
          </a:prstGeom>
          <a:noFill/>
        </p:spPr>
        <p:txBody>
          <a:bodyPr wrap="square" anchor="t" lIns="0" rIns="0" tIns="0" bIns="0">
            <a:spAutoFit/>
          </a:bodyPr>
          <a:lstStyle/>
          <a:p>
            <a:pPr algn="l">
              <a:lnSpc>
                <a:spcPct val="105000"/>
              </a:lnSpc>
            </a:pPr>
            <a:r>
              <a:rPr sz="3400" b="1">
                <a:solidFill>
                  <a:srgbClr val="1B2430"/>
                </a:solidFill>
                <a:latin typeface="Liberation Sans"/>
              </a:rPr>
              <a:t>Ada asks her assistant to apply for jobs</a:t>
            </a:r>
          </a:p>
        </p:txBody>
      </p:sp>
      <p:sp>
        <p:nvSpPr>
          <p:cNvPr id="4" name="Oval 3"/>
          <p:cNvSpPr/>
          <p:nvPr/>
        </p:nvSpPr>
        <p:spPr>
          <a:xfrm>
            <a:off x="777240" y="2121408"/>
            <a:ext cx="201168" cy="201168"/>
          </a:xfrm>
          <a:prstGeom prst="ellipse">
            <a:avLst/>
          </a:prstGeom>
          <a:solidFill>
            <a:srgbClr val="1A63D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234440" y="2048256"/>
            <a:ext cx="1188720" cy="365760"/>
          </a:xfrm>
          <a:prstGeom prst="rect">
            <a:avLst/>
          </a:prstGeom>
          <a:noFill/>
        </p:spPr>
        <p:txBody>
          <a:bodyPr wrap="square" anchor="t" lIns="0" rIns="0" tIns="0" bIns="0">
            <a:spAutoFit/>
          </a:bodyPr>
          <a:lstStyle/>
          <a:p>
            <a:pPr algn="l">
              <a:lnSpc>
                <a:spcPct val="115000"/>
              </a:lnSpc>
            </a:pPr>
            <a:r>
              <a:rPr sz="1500" b="0">
                <a:solidFill>
                  <a:srgbClr val="5B6776"/>
                </a:solidFill>
                <a:latin typeface="Liberation Sans"/>
              </a:rPr>
              <a:t>Tue 19:02</a:t>
            </a:r>
          </a:p>
        </p:txBody>
      </p:sp>
      <p:sp>
        <p:nvSpPr>
          <p:cNvPr id="6" name="TextBox 5"/>
          <p:cNvSpPr txBox="1"/>
          <p:nvPr/>
        </p:nvSpPr>
        <p:spPr>
          <a:xfrm>
            <a:off x="2514600" y="2011680"/>
            <a:ext cx="2834640" cy="411480"/>
          </a:xfrm>
          <a:prstGeom prst="rect">
            <a:avLst/>
          </a:prstGeom>
          <a:noFill/>
        </p:spPr>
        <p:txBody>
          <a:bodyPr wrap="square" anchor="t" lIns="0" rIns="0" tIns="0" bIns="0">
            <a:spAutoFit/>
          </a:bodyPr>
          <a:lstStyle/>
          <a:p>
            <a:pPr algn="l">
              <a:lnSpc>
                <a:spcPct val="115000"/>
              </a:lnSpc>
            </a:pPr>
            <a:r>
              <a:rPr sz="1900" b="1">
                <a:solidFill>
                  <a:srgbClr val="1B2430"/>
                </a:solidFill>
                <a:latin typeface="Liberation Sans"/>
              </a:rPr>
              <a:t>Her phone asks</a:t>
            </a:r>
          </a:p>
        </p:txBody>
      </p:sp>
      <p:sp>
        <p:nvSpPr>
          <p:cNvPr id="7" name="TextBox 6"/>
          <p:cNvSpPr txBox="1"/>
          <p:nvPr/>
        </p:nvSpPr>
        <p:spPr>
          <a:xfrm>
            <a:off x="5394960" y="2029968"/>
            <a:ext cx="6035040" cy="914400"/>
          </a:xfrm>
          <a:prstGeom prst="rect">
            <a:avLst/>
          </a:prstGeom>
          <a:noFill/>
        </p:spPr>
        <p:txBody>
          <a:bodyPr wrap="square" anchor="t" lIns="0" rIns="0" tIns="0" bIns="0">
            <a:spAutoFit/>
          </a:bodyPr>
          <a:lstStyle/>
          <a:p>
            <a:pPr algn="l">
              <a:lnSpc>
                <a:spcPct val="115000"/>
              </a:lnSpc>
            </a:pPr>
            <a:r>
              <a:rPr sz="1500" b="0">
                <a:solidFill>
                  <a:srgbClr val="5B6776"/>
                </a:solidFill>
                <a:latin typeface="Liberation Sans"/>
              </a:rPr>
              <a:t>“Job-search assistant wants access to jobs.example.com: list jobs, apply.” She approves it for one day (until Wed 19:02) with her fingerprint.</a:t>
            </a:r>
          </a:p>
        </p:txBody>
      </p:sp>
      <p:sp>
        <p:nvSpPr>
          <p:cNvPr id="8" name="Oval 7"/>
          <p:cNvSpPr/>
          <p:nvPr/>
        </p:nvSpPr>
        <p:spPr>
          <a:xfrm>
            <a:off x="777240" y="3145536"/>
            <a:ext cx="201168" cy="201168"/>
          </a:xfrm>
          <a:prstGeom prst="ellipse">
            <a:avLst/>
          </a:prstGeom>
          <a:solidFill>
            <a:srgbClr val="1A63D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234440" y="3072384"/>
            <a:ext cx="1188720" cy="365760"/>
          </a:xfrm>
          <a:prstGeom prst="rect">
            <a:avLst/>
          </a:prstGeom>
          <a:noFill/>
        </p:spPr>
        <p:txBody>
          <a:bodyPr wrap="square" anchor="t" lIns="0" rIns="0" tIns="0" bIns="0">
            <a:spAutoFit/>
          </a:bodyPr>
          <a:lstStyle/>
          <a:p>
            <a:pPr algn="l">
              <a:lnSpc>
                <a:spcPct val="115000"/>
              </a:lnSpc>
            </a:pPr>
            <a:r>
              <a:rPr sz="1500" b="0">
                <a:solidFill>
                  <a:srgbClr val="5B6776"/>
                </a:solidFill>
                <a:latin typeface="Liberation Sans"/>
              </a:rPr>
              <a:t>Tue 19:02</a:t>
            </a:r>
          </a:p>
        </p:txBody>
      </p:sp>
      <p:sp>
        <p:nvSpPr>
          <p:cNvPr id="10" name="TextBox 9"/>
          <p:cNvSpPr txBox="1"/>
          <p:nvPr/>
        </p:nvSpPr>
        <p:spPr>
          <a:xfrm>
            <a:off x="2514600" y="3035808"/>
            <a:ext cx="2834640" cy="411480"/>
          </a:xfrm>
          <a:prstGeom prst="rect">
            <a:avLst/>
          </a:prstGeom>
          <a:noFill/>
        </p:spPr>
        <p:txBody>
          <a:bodyPr wrap="square" anchor="t" lIns="0" rIns="0" tIns="0" bIns="0">
            <a:spAutoFit/>
          </a:bodyPr>
          <a:lstStyle/>
          <a:p>
            <a:pPr algn="l">
              <a:lnSpc>
                <a:spcPct val="115000"/>
              </a:lnSpc>
            </a:pPr>
            <a:r>
              <a:rPr sz="1900" b="1">
                <a:solidFill>
                  <a:srgbClr val="1B2430"/>
                </a:solidFill>
                <a:latin typeface="Liberation Sans"/>
              </a:rPr>
              <a:t>The agent gets a pass</a:t>
            </a:r>
          </a:p>
        </p:txBody>
      </p:sp>
      <p:sp>
        <p:nvSpPr>
          <p:cNvPr id="11" name="TextBox 10"/>
          <p:cNvSpPr txBox="1"/>
          <p:nvPr/>
        </p:nvSpPr>
        <p:spPr>
          <a:xfrm>
            <a:off x="5394960" y="3054096"/>
            <a:ext cx="6035040" cy="914400"/>
          </a:xfrm>
          <a:prstGeom prst="rect">
            <a:avLst/>
          </a:prstGeom>
          <a:noFill/>
        </p:spPr>
        <p:txBody>
          <a:bodyPr wrap="square" anchor="t" lIns="0" rIns="0" tIns="0" bIns="0">
            <a:spAutoFit/>
          </a:bodyPr>
          <a:lstStyle/>
          <a:p>
            <a:pPr algn="l">
              <a:lnSpc>
                <a:spcPct val="115000"/>
              </a:lnSpc>
            </a:pPr>
            <a:r>
              <a:rPr sz="1500" b="0">
                <a:solidFill>
                  <a:srgbClr val="5B6776"/>
                </a:solidFill>
                <a:latin typeface="Liberation Sans"/>
              </a:rPr>
              <a:t>Her one-day approval is issued as 10-minute passes that renew automatically. This site only; useless without the agent's own key.</a:t>
            </a:r>
          </a:p>
        </p:txBody>
      </p:sp>
      <p:sp>
        <p:nvSpPr>
          <p:cNvPr id="12" name="Oval 11"/>
          <p:cNvSpPr/>
          <p:nvPr/>
        </p:nvSpPr>
        <p:spPr>
          <a:xfrm>
            <a:off x="777240" y="4169664"/>
            <a:ext cx="201168" cy="201168"/>
          </a:xfrm>
          <a:prstGeom prst="ellipse">
            <a:avLst/>
          </a:prstGeom>
          <a:solidFill>
            <a:srgbClr val="1A63D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234440" y="4096512"/>
            <a:ext cx="1188720" cy="365760"/>
          </a:xfrm>
          <a:prstGeom prst="rect">
            <a:avLst/>
          </a:prstGeom>
          <a:noFill/>
        </p:spPr>
        <p:txBody>
          <a:bodyPr wrap="square" anchor="t" lIns="0" rIns="0" tIns="0" bIns="0">
            <a:spAutoFit/>
          </a:bodyPr>
          <a:lstStyle/>
          <a:p>
            <a:pPr algn="l">
              <a:lnSpc>
                <a:spcPct val="115000"/>
              </a:lnSpc>
            </a:pPr>
            <a:r>
              <a:rPr sz="1500" b="0">
                <a:solidFill>
                  <a:srgbClr val="5B6776"/>
                </a:solidFill>
                <a:latin typeface="Liberation Sans"/>
              </a:rPr>
              <a:t>Tue 19:10</a:t>
            </a:r>
          </a:p>
        </p:txBody>
      </p:sp>
      <p:sp>
        <p:nvSpPr>
          <p:cNvPr id="14" name="TextBox 13"/>
          <p:cNvSpPr txBox="1"/>
          <p:nvPr/>
        </p:nvSpPr>
        <p:spPr>
          <a:xfrm>
            <a:off x="2514600" y="4059936"/>
            <a:ext cx="2834640" cy="411480"/>
          </a:xfrm>
          <a:prstGeom prst="rect">
            <a:avLst/>
          </a:prstGeom>
          <a:noFill/>
        </p:spPr>
        <p:txBody>
          <a:bodyPr wrap="square" anchor="t" lIns="0" rIns="0" tIns="0" bIns="0">
            <a:spAutoFit/>
          </a:bodyPr>
          <a:lstStyle/>
          <a:p>
            <a:pPr algn="l">
              <a:lnSpc>
                <a:spcPct val="115000"/>
              </a:lnSpc>
            </a:pPr>
            <a:r>
              <a:rPr sz="1900" b="1">
                <a:solidFill>
                  <a:srgbClr val="1B2430"/>
                </a:solidFill>
                <a:latin typeface="Liberation Sans"/>
              </a:rPr>
              <a:t>Applying asks again</a:t>
            </a:r>
          </a:p>
        </p:txBody>
      </p:sp>
      <p:sp>
        <p:nvSpPr>
          <p:cNvPr id="15" name="TextBox 14"/>
          <p:cNvSpPr txBox="1"/>
          <p:nvPr/>
        </p:nvSpPr>
        <p:spPr>
          <a:xfrm>
            <a:off x="5394960" y="4078224"/>
            <a:ext cx="6035040" cy="914400"/>
          </a:xfrm>
          <a:prstGeom prst="rect">
            <a:avLst/>
          </a:prstGeom>
          <a:noFill/>
        </p:spPr>
        <p:txBody>
          <a:bodyPr wrap="square" anchor="t" lIns="0" rIns="0" tIns="0" bIns="0">
            <a:spAutoFit/>
          </a:bodyPr>
          <a:lstStyle/>
          <a:p>
            <a:pPr algn="l">
              <a:lnSpc>
                <a:spcPct val="115000"/>
              </a:lnSpc>
            </a:pPr>
            <a:r>
              <a:rPr sz="1500" b="0">
                <a:solidFill>
                  <a:srgbClr val="5B6776"/>
                </a:solidFill>
                <a:latin typeface="Liberation Sans"/>
              </a:rPr>
              <a:t>The site marks “apply” as sensitive. Ada approves this one application. The approval works once.</a:t>
            </a:r>
          </a:p>
        </p:txBody>
      </p:sp>
      <p:sp>
        <p:nvSpPr>
          <p:cNvPr id="16" name="Oval 15"/>
          <p:cNvSpPr/>
          <p:nvPr/>
        </p:nvSpPr>
        <p:spPr>
          <a:xfrm>
            <a:off x="777240" y="5193792"/>
            <a:ext cx="201168" cy="201168"/>
          </a:xfrm>
          <a:prstGeom prst="ellipse">
            <a:avLst/>
          </a:prstGeom>
          <a:solidFill>
            <a:srgbClr val="1A63D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234440" y="5120640"/>
            <a:ext cx="1188720" cy="365760"/>
          </a:xfrm>
          <a:prstGeom prst="rect">
            <a:avLst/>
          </a:prstGeom>
          <a:noFill/>
        </p:spPr>
        <p:txBody>
          <a:bodyPr wrap="square" anchor="t" lIns="0" rIns="0" tIns="0" bIns="0">
            <a:spAutoFit/>
          </a:bodyPr>
          <a:lstStyle/>
          <a:p>
            <a:pPr algn="l">
              <a:lnSpc>
                <a:spcPct val="115000"/>
              </a:lnSpc>
            </a:pPr>
            <a:r>
              <a:rPr sz="1500" b="0">
                <a:solidFill>
                  <a:srgbClr val="5B6776"/>
                </a:solidFill>
                <a:latin typeface="Liberation Sans"/>
              </a:rPr>
              <a:t>Wed 08:30</a:t>
            </a:r>
          </a:p>
        </p:txBody>
      </p:sp>
      <p:sp>
        <p:nvSpPr>
          <p:cNvPr id="18" name="TextBox 17"/>
          <p:cNvSpPr txBox="1"/>
          <p:nvPr/>
        </p:nvSpPr>
        <p:spPr>
          <a:xfrm>
            <a:off x="2514600" y="5084064"/>
            <a:ext cx="2834640" cy="411480"/>
          </a:xfrm>
          <a:prstGeom prst="rect">
            <a:avLst/>
          </a:prstGeom>
          <a:noFill/>
        </p:spPr>
        <p:txBody>
          <a:bodyPr wrap="square" anchor="t" lIns="0" rIns="0" tIns="0" bIns="0">
            <a:spAutoFit/>
          </a:bodyPr>
          <a:lstStyle/>
          <a:p>
            <a:pPr algn="l">
              <a:lnSpc>
                <a:spcPct val="115000"/>
              </a:lnSpc>
            </a:pPr>
            <a:r>
              <a:rPr sz="1900" b="1">
                <a:solidFill>
                  <a:srgbClr val="1B2430"/>
                </a:solidFill>
                <a:latin typeface="Liberation Sans"/>
              </a:rPr>
              <a:t>She takes it back early</a:t>
            </a:r>
          </a:p>
        </p:txBody>
      </p:sp>
      <p:sp>
        <p:nvSpPr>
          <p:cNvPr id="19" name="TextBox 18"/>
          <p:cNvSpPr txBox="1"/>
          <p:nvPr/>
        </p:nvSpPr>
        <p:spPr>
          <a:xfrm>
            <a:off x="5394960" y="5102352"/>
            <a:ext cx="6035040" cy="914400"/>
          </a:xfrm>
          <a:prstGeom prst="rect">
            <a:avLst/>
          </a:prstGeom>
          <a:noFill/>
        </p:spPr>
        <p:txBody>
          <a:bodyPr wrap="square" anchor="t" lIns="0" rIns="0" tIns="0" bIns="0">
            <a:spAutoFit/>
          </a:bodyPr>
          <a:lstStyle/>
          <a:p>
            <a:pPr algn="l">
              <a:lnSpc>
                <a:spcPct val="115000"/>
              </a:lnSpc>
            </a:pPr>
            <a:r>
              <a:rPr sz="1500" b="0">
                <a:solidFill>
                  <a:srgbClr val="5B6776"/>
                </a:solidFill>
                <a:latin typeface="Liberation Sans"/>
              </a:rPr>
              <a:t>One tap under Sites. No new pass is issued; the agent's next request is refused and it is told to stop and tell her.</a:t>
            </a:r>
          </a:p>
        </p:txBody>
      </p:sp>
      <p:cxnSp>
        <p:nvCxnSpPr>
          <p:cNvPr id="20" name="Connector 19"/>
          <p:cNvCxnSpPr/>
          <p:nvPr/>
        </p:nvCxnSpPr>
        <p:spPr>
          <a:xfrm>
            <a:off x="877824" y="2221992"/>
            <a:ext cx="0" cy="2962656"/>
          </a:xfrm>
          <a:prstGeom prst="line">
            <a:avLst/>
          </a:prstGeom>
          <a:ln w="25400">
            <a:solidFill>
              <a:srgbClr val="DFE4EA"/>
            </a:solidFill>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731520" y="5760720"/>
            <a:ext cx="10698480" cy="365760"/>
          </a:xfrm>
          <a:prstGeom prst="rect">
            <a:avLst/>
          </a:prstGeom>
          <a:noFill/>
        </p:spPr>
        <p:txBody>
          <a:bodyPr wrap="square" anchor="t" lIns="0" rIns="0" tIns="0" bIns="0">
            <a:spAutoFit/>
          </a:bodyPr>
          <a:lstStyle/>
          <a:p>
            <a:pPr algn="l">
              <a:lnSpc>
                <a:spcPct val="115000"/>
              </a:lnSpc>
            </a:pPr>
            <a:r>
              <a:rPr sz="1500" b="1">
                <a:solidFill>
                  <a:srgbClr val="1B2430"/>
                </a:solidFill>
                <a:latin typeface="Liberation Sans"/>
              </a:rPr>
              <a:t>Ada never gave anyone her password. The website saw the agent, Ada, and the exact permission on every request.</a:t>
            </a:r>
          </a:p>
        </p:txBody>
      </p:sp>
      <p:sp>
        <p:nvSpPr>
          <p:cNvPr id="22" name="TextBox 21"/>
          <p:cNvSpPr txBox="1"/>
          <p:nvPr/>
        </p:nvSpPr>
        <p:spPr>
          <a:xfrm>
            <a:off x="731520" y="6400800"/>
            <a:ext cx="5486400" cy="274320"/>
          </a:xfrm>
          <a:prstGeom prst="rect">
            <a:avLst/>
          </a:prstGeom>
          <a:noFill/>
        </p:spPr>
        <p:txBody>
          <a:bodyPr wrap="square" anchor="t" lIns="0" rIns="0" tIns="0" bIns="0">
            <a:spAutoFit/>
          </a:bodyPr>
          <a:lstStyle/>
          <a:p>
            <a:pPr algn="l">
              <a:lnSpc>
                <a:spcPct val="115000"/>
              </a:lnSpc>
            </a:pPr>
            <a:r>
              <a:rPr sz="1000" b="0">
                <a:solidFill>
                  <a:srgbClr val="5B6776"/>
                </a:solidFill>
                <a:latin typeface="Liberation Sans"/>
              </a:rPr>
              <a:t>Auth Your Agent · authyouragent.com</a:t>
            </a:r>
          </a:p>
        </p:txBody>
      </p:sp>
      <p:sp>
        <p:nvSpPr>
          <p:cNvPr id="23" name="TextBox 22"/>
          <p:cNvSpPr txBox="1"/>
          <p:nvPr/>
        </p:nvSpPr>
        <p:spPr>
          <a:xfrm>
            <a:off x="10545775" y="6400800"/>
            <a:ext cx="914400" cy="274320"/>
          </a:xfrm>
          <a:prstGeom prst="rect">
            <a:avLst/>
          </a:prstGeom>
          <a:noFill/>
        </p:spPr>
        <p:txBody>
          <a:bodyPr wrap="square" anchor="t" lIns="0" rIns="0" tIns="0" bIns="0">
            <a:spAutoFit/>
          </a:bodyPr>
          <a:lstStyle/>
          <a:p>
            <a:pPr algn="r">
              <a:lnSpc>
                <a:spcPct val="115000"/>
              </a:lnSpc>
            </a:pPr>
            <a:r>
              <a:rPr sz="1000" b="0">
                <a:solidFill>
                  <a:srgbClr val="5B6776"/>
                </a:solidFill>
                <a:latin typeface="Liberation Sans"/>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731520" y="411480"/>
            <a:ext cx="2926080" cy="365760"/>
          </a:xfrm>
          <a:prstGeom prst="rect">
            <a:avLst/>
          </a:prstGeom>
          <a:noFill/>
        </p:spPr>
        <p:txBody>
          <a:bodyPr wrap="square" anchor="t" lIns="0" rIns="0" tIns="0" bIns="0">
            <a:spAutoFit/>
          </a:bodyPr>
          <a:lstStyle/>
          <a:p>
            <a:pPr algn="l">
              <a:lnSpc>
                <a:spcPct val="115000"/>
              </a:lnSpc>
            </a:pPr>
            <a:r>
              <a:rPr sz="1300" b="1">
                <a:solidFill>
                  <a:srgbClr val="1A63D6"/>
                </a:solidFill>
                <a:latin typeface="Liberation Sans"/>
              </a:rPr>
              <a:t>UNDER THE HOOD</a:t>
            </a:r>
          </a:p>
        </p:txBody>
      </p:sp>
      <p:sp>
        <p:nvSpPr>
          <p:cNvPr id="3" name="TextBox 2"/>
          <p:cNvSpPr txBox="1"/>
          <p:nvPr/>
        </p:nvSpPr>
        <p:spPr>
          <a:xfrm>
            <a:off x="731520" y="777240"/>
            <a:ext cx="3017520" cy="1828800"/>
          </a:xfrm>
          <a:prstGeom prst="rect">
            <a:avLst/>
          </a:prstGeom>
          <a:noFill/>
        </p:spPr>
        <p:txBody>
          <a:bodyPr wrap="square" anchor="t" lIns="0" rIns="0" tIns="0" bIns="0">
            <a:spAutoFit/>
          </a:bodyPr>
          <a:lstStyle/>
          <a:p>
            <a:pPr algn="l">
              <a:lnSpc>
                <a:spcPct val="105000"/>
              </a:lnSpc>
            </a:pPr>
            <a:r>
              <a:rPr sz="2600" b="1">
                <a:solidFill>
                  <a:srgbClr val="1B2430"/>
                </a:solidFill>
                <a:latin typeface="Liberation Sans"/>
              </a:rPr>
              <a:t>The real sequence,
not a sketch</a:t>
            </a:r>
          </a:p>
        </p:txBody>
      </p:sp>
      <p:sp>
        <p:nvSpPr>
          <p:cNvPr id="4" name="TextBox 3"/>
          <p:cNvSpPr txBox="1"/>
          <p:nvPr/>
        </p:nvSpPr>
        <p:spPr>
          <a:xfrm>
            <a:off x="731520" y="2514600"/>
            <a:ext cx="2834640" cy="3474720"/>
          </a:xfrm>
          <a:prstGeom prst="rect">
            <a:avLst/>
          </a:prstGeom>
          <a:noFill/>
        </p:spPr>
        <p:txBody>
          <a:bodyPr wrap="square" anchor="t" lIns="0" rIns="0" tIns="0" bIns="0">
            <a:spAutoFit/>
          </a:bodyPr>
          <a:lstStyle/>
          <a:p>
            <a:pPr algn="l">
              <a:lnSpc>
                <a:spcPct val="115000"/>
              </a:lnSpc>
            </a:pPr>
            <a:r>
              <a:rPr sz="1500" b="0">
                <a:solidFill>
                  <a:srgbClr val="5B6776"/>
                </a:solidFill>
                <a:latin typeface="Liberation Sans"/>
              </a:rPr>
              <a:t>Passkey approval on the phone.</a:t>
            </a:r>
          </a:p>
          <a:p>
            <a:pPr algn="l">
              <a:lnSpc>
                <a:spcPct val="115000"/>
              </a:lnSpc>
              <a:spcBef>
                <a:spcPts val="825"/>
              </a:spcBef>
            </a:pPr>
            <a:r>
              <a:rPr sz="1500" b="0">
                <a:solidFill>
                  <a:srgbClr val="5B6776"/>
                </a:solidFill>
                <a:latin typeface="Liberation Sans"/>
              </a:rPr>
              <a:t>Passes last 10 minutes, renew automatically within the approval the person set, and are bound to the agent's own key (DPoP, RFC 9449).</a:t>
            </a:r>
          </a:p>
          <a:p>
            <a:pPr algn="l">
              <a:lnSpc>
                <a:spcPct val="115000"/>
              </a:lnSpc>
              <a:spcBef>
                <a:spcPts val="825"/>
              </a:spcBef>
            </a:pPr>
            <a:r>
              <a:rPr sz="1500" b="0">
                <a:solidFill>
                  <a:srgbClr val="5B6776"/>
                </a:solidFill>
                <a:latin typeface="Liberation Sans"/>
              </a:rPr>
              <a:t>Sensitive actions: a fresh approval, usable once, valid 60 s.</a:t>
            </a:r>
          </a:p>
        </p:txBody>
      </p:sp>
      <p:pic>
        <p:nvPicPr>
          <p:cNvPr id="5" name="Picture 4" descr="sequence.png"/>
          <p:cNvPicPr>
            <a:picLocks noChangeAspect="1"/>
          </p:cNvPicPr>
          <p:nvPr/>
        </p:nvPicPr>
        <p:blipFill>
          <a:blip r:embed="rId2"/>
          <a:stretch>
            <a:fillRect/>
          </a:stretch>
        </p:blipFill>
        <p:spPr>
          <a:xfrm>
            <a:off x="3958728" y="320040"/>
            <a:ext cx="7775766" cy="5989320"/>
          </a:xfrm>
          <a:prstGeom prst="rect">
            <a:avLst/>
          </a:prstGeom>
        </p:spPr>
      </p:pic>
      <p:sp>
        <p:nvSpPr>
          <p:cNvPr id="6" name="TextBox 5"/>
          <p:cNvSpPr txBox="1"/>
          <p:nvPr/>
        </p:nvSpPr>
        <p:spPr>
          <a:xfrm>
            <a:off x="731520" y="6400800"/>
            <a:ext cx="5486400" cy="274320"/>
          </a:xfrm>
          <a:prstGeom prst="rect">
            <a:avLst/>
          </a:prstGeom>
          <a:noFill/>
        </p:spPr>
        <p:txBody>
          <a:bodyPr wrap="square" anchor="t" lIns="0" rIns="0" tIns="0" bIns="0">
            <a:spAutoFit/>
          </a:bodyPr>
          <a:lstStyle/>
          <a:p>
            <a:pPr algn="l">
              <a:lnSpc>
                <a:spcPct val="115000"/>
              </a:lnSpc>
            </a:pPr>
            <a:r>
              <a:rPr sz="1000" b="0">
                <a:solidFill>
                  <a:srgbClr val="5B6776"/>
                </a:solidFill>
                <a:latin typeface="Liberation Sans"/>
              </a:rPr>
              <a:t>Auth Your Agent · authyouragent.com</a:t>
            </a:r>
          </a:p>
        </p:txBody>
      </p:sp>
      <p:sp>
        <p:nvSpPr>
          <p:cNvPr id="7" name="TextBox 6"/>
          <p:cNvSpPr txBox="1"/>
          <p:nvPr/>
        </p:nvSpPr>
        <p:spPr>
          <a:xfrm>
            <a:off x="10545775" y="6400800"/>
            <a:ext cx="914400" cy="274320"/>
          </a:xfrm>
          <a:prstGeom prst="rect">
            <a:avLst/>
          </a:prstGeom>
          <a:noFill/>
        </p:spPr>
        <p:txBody>
          <a:bodyPr wrap="square" anchor="t" lIns="0" rIns="0" tIns="0" bIns="0">
            <a:spAutoFit/>
          </a:bodyPr>
          <a:lstStyle/>
          <a:p>
            <a:pPr algn="r">
              <a:lnSpc>
                <a:spcPct val="115000"/>
              </a:lnSpc>
            </a:pPr>
            <a:r>
              <a:rPr sz="1000" b="0">
                <a:solidFill>
                  <a:srgbClr val="5B6776"/>
                </a:solidFill>
                <a:latin typeface="Liberation Sans"/>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TextBox 1"/>
          <p:cNvSpPr txBox="1"/>
          <p:nvPr/>
        </p:nvSpPr>
        <p:spPr>
          <a:xfrm>
            <a:off x="731520" y="502920"/>
            <a:ext cx="10058400" cy="365760"/>
          </a:xfrm>
          <a:prstGeom prst="rect">
            <a:avLst/>
          </a:prstGeom>
          <a:noFill/>
        </p:spPr>
        <p:txBody>
          <a:bodyPr wrap="square" anchor="t" lIns="0" rIns="0" tIns="0" bIns="0">
            <a:spAutoFit/>
          </a:bodyPr>
          <a:lstStyle/>
          <a:p>
            <a:pPr algn="l">
              <a:lnSpc>
                <a:spcPct val="115000"/>
              </a:lnSpc>
            </a:pPr>
            <a:r>
              <a:rPr sz="1300" b="1">
                <a:solidFill>
                  <a:srgbClr val="1A63D6"/>
                </a:solidFill>
                <a:latin typeface="Liberation Sans"/>
              </a:rPr>
              <a:t>WORKS ON ANY WEBSITE TODAY</a:t>
            </a:r>
          </a:p>
        </p:txBody>
      </p:sp>
      <p:sp>
        <p:nvSpPr>
          <p:cNvPr id="3" name="TextBox 2"/>
          <p:cNvSpPr txBox="1"/>
          <p:nvPr/>
        </p:nvSpPr>
        <p:spPr>
          <a:xfrm>
            <a:off x="731520" y="868680"/>
            <a:ext cx="10698480" cy="1097280"/>
          </a:xfrm>
          <a:prstGeom prst="rect">
            <a:avLst/>
          </a:prstGeom>
          <a:noFill/>
        </p:spPr>
        <p:txBody>
          <a:bodyPr wrap="square" anchor="t" lIns="0" rIns="0" tIns="0" bIns="0">
            <a:spAutoFit/>
          </a:bodyPr>
          <a:lstStyle/>
          <a:p>
            <a:pPr algn="l">
              <a:lnSpc>
                <a:spcPct val="105000"/>
              </a:lnSpc>
            </a:pPr>
            <a:r>
              <a:rPr sz="3100" b="1">
                <a:solidFill>
                  <a:srgbClr val="1B2430"/>
                </a:solidFill>
                <a:latin typeface="Liberation Sans"/>
              </a:rPr>
              <a:t>Take over: when the agent is stuck, it asks you</a:t>
            </a:r>
          </a:p>
        </p:txBody>
      </p:sp>
      <p:sp>
        <p:nvSpPr>
          <p:cNvPr id="4" name="TextBox 3"/>
          <p:cNvSpPr txBox="1"/>
          <p:nvPr/>
        </p:nvSpPr>
        <p:spPr>
          <a:xfrm>
            <a:off x="731520" y="2011680"/>
            <a:ext cx="5120640" cy="457200"/>
          </a:xfrm>
          <a:prstGeom prst="rect">
            <a:avLst/>
          </a:prstGeom>
          <a:noFill/>
        </p:spPr>
        <p:txBody>
          <a:bodyPr wrap="square" anchor="t" lIns="0" rIns="0" tIns="0" bIns="0">
            <a:spAutoFit/>
          </a:bodyPr>
          <a:lstStyle/>
          <a:p>
            <a:pPr algn="l">
              <a:lnSpc>
                <a:spcPct val="115000"/>
              </a:lnSpc>
            </a:pPr>
            <a:r>
              <a:rPr sz="2000" b="1">
                <a:solidFill>
                  <a:srgbClr val="1A63D6"/>
                </a:solidFill>
                <a:latin typeface="Liberation Sans"/>
              </a:rPr>
              <a:t>What the person does</a:t>
            </a:r>
          </a:p>
        </p:txBody>
      </p:sp>
      <p:sp>
        <p:nvSpPr>
          <p:cNvPr id="5" name="TextBox 4"/>
          <p:cNvSpPr txBox="1"/>
          <p:nvPr/>
        </p:nvSpPr>
        <p:spPr>
          <a:xfrm>
            <a:off x="731520" y="2560320"/>
            <a:ext cx="5120640" cy="3291840"/>
          </a:xfrm>
          <a:prstGeom prst="rect">
            <a:avLst/>
          </a:prstGeom>
          <a:noFill/>
        </p:spPr>
        <p:txBody>
          <a:bodyPr wrap="square" anchor="t" lIns="0" rIns="0" tIns="0" bIns="0">
            <a:spAutoFit/>
          </a:bodyPr>
          <a:lstStyle/>
          <a:p>
            <a:pPr algn="l" marL="274320" indent="-274320">
              <a:lnSpc>
                <a:spcPct val="110000"/>
              </a:lnSpc>
            </a:pPr>
            <a:r>
              <a:rPr sz="1600" b="1">
                <a:solidFill>
                  <a:srgbClr val="1A63D6"/>
                </a:solidFill>
                <a:latin typeface="Liberation Sans"/>
              </a:rPr>
              <a:t>•	</a:t>
            </a:r>
            <a:r>
              <a:rPr sz="1600" b="0">
                <a:solidFill>
                  <a:srgbClr val="1B2430"/>
                </a:solidFill>
                <a:latin typeface="Liberation Sans"/>
              </a:rPr>
              <a:t>A notification: “Agent needs you”, and why</a:t>
            </a:r>
          </a:p>
          <a:p>
            <a:pPr algn="l" marL="274320" indent="-274320">
              <a:lnSpc>
                <a:spcPct val="110000"/>
              </a:lnSpc>
              <a:spcBef>
                <a:spcPts val="880"/>
              </a:spcBef>
            </a:pPr>
            <a:r>
              <a:rPr sz="1600" b="1">
                <a:solidFill>
                  <a:srgbClr val="1A63D6"/>
                </a:solidFill>
                <a:latin typeface="Liberation Sans"/>
              </a:rPr>
              <a:t>•	</a:t>
            </a:r>
            <a:r>
              <a:rPr sz="1600" b="0">
                <a:solidFill>
                  <a:srgbClr val="1B2430"/>
                </a:solidFill>
                <a:latin typeface="Liberation Sans"/>
              </a:rPr>
              <a:t>Sees the agent's page live on the phone and types straight into its fields</a:t>
            </a:r>
          </a:p>
          <a:p>
            <a:pPr algn="l" marL="274320" indent="-274320">
              <a:lnSpc>
                <a:spcPct val="110000"/>
              </a:lnSpc>
              <a:spcBef>
                <a:spcPts val="880"/>
              </a:spcBef>
            </a:pPr>
            <a:r>
              <a:rPr sz="1600" b="1">
                <a:solidFill>
                  <a:srgbClr val="1A63D6"/>
                </a:solidFill>
                <a:latin typeface="Liberation Sans"/>
              </a:rPr>
              <a:t>•	</a:t>
            </a:r>
            <a:r>
              <a:rPr sz="1600" b="0">
                <a:solidFill>
                  <a:srgbClr val="1B2430"/>
                </a:solidFill>
                <a:latin typeface="Liberation Sans"/>
              </a:rPr>
              <a:t>Presses the site's own Sign in; the agent notices and carries on</a:t>
            </a:r>
          </a:p>
        </p:txBody>
      </p:sp>
      <p:sp>
        <p:nvSpPr>
          <p:cNvPr id="6" name="TextBox 5"/>
          <p:cNvSpPr txBox="1"/>
          <p:nvPr/>
        </p:nvSpPr>
        <p:spPr>
          <a:xfrm>
            <a:off x="6309360" y="2011680"/>
            <a:ext cx="5120640" cy="457200"/>
          </a:xfrm>
          <a:prstGeom prst="rect">
            <a:avLst/>
          </a:prstGeom>
          <a:noFill/>
        </p:spPr>
        <p:txBody>
          <a:bodyPr wrap="square" anchor="t" lIns="0" rIns="0" tIns="0" bIns="0">
            <a:spAutoFit/>
          </a:bodyPr>
          <a:lstStyle/>
          <a:p>
            <a:pPr algn="l">
              <a:lnSpc>
                <a:spcPct val="115000"/>
              </a:lnSpc>
            </a:pPr>
            <a:r>
              <a:rPr sz="2000" b="1">
                <a:solidFill>
                  <a:srgbClr val="1A63D6"/>
                </a:solidFill>
                <a:latin typeface="Liberation Sans"/>
              </a:rPr>
              <a:t>Why it matters</a:t>
            </a:r>
          </a:p>
        </p:txBody>
      </p:sp>
      <p:sp>
        <p:nvSpPr>
          <p:cNvPr id="7" name="TextBox 6"/>
          <p:cNvSpPr txBox="1"/>
          <p:nvPr/>
        </p:nvSpPr>
        <p:spPr>
          <a:xfrm>
            <a:off x="6309360" y="2560320"/>
            <a:ext cx="5120640" cy="3291840"/>
          </a:xfrm>
          <a:prstGeom prst="rect">
            <a:avLst/>
          </a:prstGeom>
          <a:noFill/>
        </p:spPr>
        <p:txBody>
          <a:bodyPr wrap="square" anchor="t" lIns="0" rIns="0" tIns="0" bIns="0">
            <a:spAutoFit/>
          </a:bodyPr>
          <a:lstStyle/>
          <a:p>
            <a:pPr algn="l" marL="274320" indent="-274320">
              <a:lnSpc>
                <a:spcPct val="110000"/>
              </a:lnSpc>
            </a:pPr>
            <a:r>
              <a:rPr sz="1600" b="1">
                <a:solidFill>
                  <a:srgbClr val="1A63D6"/>
                </a:solidFill>
                <a:latin typeface="Liberation Sans"/>
              </a:rPr>
              <a:t>•	</a:t>
            </a:r>
            <a:r>
              <a:rPr sz="1600" b="0">
                <a:solidFill>
                  <a:srgbClr val="1B2430"/>
                </a:solidFill>
                <a:latin typeface="Liberation Sans"/>
              </a:rPr>
              <a:t>No cooperation from the website: it sees a person signing in</a:t>
            </a:r>
          </a:p>
          <a:p>
            <a:pPr algn="l" marL="274320" indent="-274320">
              <a:lnSpc>
                <a:spcPct val="110000"/>
              </a:lnSpc>
              <a:spcBef>
                <a:spcPts val="880"/>
              </a:spcBef>
            </a:pPr>
            <a:r>
              <a:rPr sz="1600" b="1">
                <a:solidFill>
                  <a:srgbClr val="1A63D6"/>
                </a:solidFill>
                <a:latin typeface="Liberation Sans"/>
              </a:rPr>
              <a:t>•	</a:t>
            </a:r>
            <a:r>
              <a:rPr sz="1600" b="0">
                <a:solidFill>
                  <a:srgbClr val="1B2430"/>
                </a:solidFill>
                <a:latin typeface="Liberation Sans"/>
              </a:rPr>
              <a:t>The password goes from the person to the page; the agent never reads it</a:t>
            </a:r>
          </a:p>
          <a:p>
            <a:pPr algn="l" marL="274320" indent="-274320">
              <a:lnSpc>
                <a:spcPct val="110000"/>
              </a:lnSpc>
              <a:spcBef>
                <a:spcPts val="880"/>
              </a:spcBef>
            </a:pPr>
            <a:r>
              <a:rPr sz="1600" b="1">
                <a:solidFill>
                  <a:srgbClr val="1A63D6"/>
                </a:solidFill>
                <a:latin typeface="Liberation Sans"/>
              </a:rPr>
              <a:t>•	</a:t>
            </a:r>
            <a:r>
              <a:rPr sz="1600" b="0">
                <a:solidFill>
                  <a:srgbClr val="1B2430"/>
                </a:solidFill>
                <a:latin typeface="Liberation Sans"/>
              </a:rPr>
              <a:t>Works for agents without vision: checked from the page's form fields</a:t>
            </a:r>
          </a:p>
          <a:p>
            <a:pPr algn="l" marL="274320" indent="-274320">
              <a:lnSpc>
                <a:spcPct val="110000"/>
              </a:lnSpc>
              <a:spcBef>
                <a:spcPts val="880"/>
              </a:spcBef>
            </a:pPr>
            <a:r>
              <a:rPr sz="1600" b="1">
                <a:solidFill>
                  <a:srgbClr val="1A63D6"/>
                </a:solidFill>
                <a:latin typeface="Liberation Sans"/>
              </a:rPr>
              <a:t>•	</a:t>
            </a:r>
            <a:r>
              <a:rPr sz="1600" b="0">
                <a:solidFill>
                  <a:srgbClr val="1B2430"/>
                </a:solidFill>
                <a:latin typeface="Liberation Sans"/>
              </a:rPr>
              <a:t>Each stuck point shows sites where agents need in</a:t>
            </a:r>
          </a:p>
        </p:txBody>
      </p:sp>
      <p:sp>
        <p:nvSpPr>
          <p:cNvPr id="8" name="TextBox 7"/>
          <p:cNvSpPr txBox="1"/>
          <p:nvPr/>
        </p:nvSpPr>
        <p:spPr>
          <a:xfrm>
            <a:off x="731520" y="5806440"/>
            <a:ext cx="10698480" cy="457200"/>
          </a:xfrm>
          <a:prstGeom prst="rect">
            <a:avLst/>
          </a:prstGeom>
          <a:noFill/>
        </p:spPr>
        <p:txBody>
          <a:bodyPr wrap="square" anchor="t" lIns="0" rIns="0" tIns="0" bIns="0">
            <a:spAutoFit/>
          </a:bodyPr>
          <a:lstStyle/>
          <a:p>
            <a:pPr algn="l">
              <a:lnSpc>
                <a:spcPct val="115000"/>
              </a:lnSpc>
            </a:pPr>
            <a:r>
              <a:rPr sz="1400" b="0">
                <a:solidFill>
                  <a:srgbClr val="5B6776"/>
                </a:solidFill>
                <a:latin typeface="Liberation Sans"/>
              </a:rPr>
              <a:t>In the Python and JavaScript SDKs today. Websites do not need to change anything.</a:t>
            </a:r>
          </a:p>
        </p:txBody>
      </p:sp>
      <p:sp>
        <p:nvSpPr>
          <p:cNvPr id="9" name="TextBox 8"/>
          <p:cNvSpPr txBox="1"/>
          <p:nvPr/>
        </p:nvSpPr>
        <p:spPr>
          <a:xfrm>
            <a:off x="731520" y="6400800"/>
            <a:ext cx="5486400" cy="274320"/>
          </a:xfrm>
          <a:prstGeom prst="rect">
            <a:avLst/>
          </a:prstGeom>
          <a:noFill/>
        </p:spPr>
        <p:txBody>
          <a:bodyPr wrap="square" anchor="t" lIns="0" rIns="0" tIns="0" bIns="0">
            <a:spAutoFit/>
          </a:bodyPr>
          <a:lstStyle/>
          <a:p>
            <a:pPr algn="l">
              <a:lnSpc>
                <a:spcPct val="115000"/>
              </a:lnSpc>
            </a:pPr>
            <a:r>
              <a:rPr sz="1000" b="0">
                <a:solidFill>
                  <a:srgbClr val="5B6776"/>
                </a:solidFill>
                <a:latin typeface="Liberation Sans"/>
              </a:rPr>
              <a:t>Auth Your Agent · authyouragent.com</a:t>
            </a:r>
          </a:p>
        </p:txBody>
      </p:sp>
      <p:sp>
        <p:nvSpPr>
          <p:cNvPr id="10" name="TextBox 9"/>
          <p:cNvSpPr txBox="1"/>
          <p:nvPr/>
        </p:nvSpPr>
        <p:spPr>
          <a:xfrm>
            <a:off x="10545775" y="6400800"/>
            <a:ext cx="914400" cy="274320"/>
          </a:xfrm>
          <a:prstGeom prst="rect">
            <a:avLst/>
          </a:prstGeom>
          <a:noFill/>
        </p:spPr>
        <p:txBody>
          <a:bodyPr wrap="square" anchor="t" lIns="0" rIns="0" tIns="0" bIns="0">
            <a:spAutoFit/>
          </a:bodyPr>
          <a:lstStyle/>
          <a:p>
            <a:pPr algn="r">
              <a:lnSpc>
                <a:spcPct val="115000"/>
              </a:lnSpc>
            </a:pPr>
            <a:r>
              <a:rPr sz="1000" b="0">
                <a:solidFill>
                  <a:srgbClr val="5B6776"/>
                </a:solidFill>
                <a:latin typeface="Liberation Sans"/>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TextBox 1"/>
          <p:cNvSpPr txBox="1"/>
          <p:nvPr/>
        </p:nvSpPr>
        <p:spPr>
          <a:xfrm>
            <a:off x="731520" y="502920"/>
            <a:ext cx="10058400" cy="365760"/>
          </a:xfrm>
          <a:prstGeom prst="rect">
            <a:avLst/>
          </a:prstGeom>
          <a:noFill/>
        </p:spPr>
        <p:txBody>
          <a:bodyPr wrap="square" anchor="t" lIns="0" rIns="0" tIns="0" bIns="0">
            <a:spAutoFit/>
          </a:bodyPr>
          <a:lstStyle/>
          <a:p>
            <a:pPr algn="l">
              <a:lnSpc>
                <a:spcPct val="115000"/>
              </a:lnSpc>
            </a:pPr>
            <a:r>
              <a:rPr sz="1300" b="1">
                <a:solidFill>
                  <a:srgbClr val="1A63D6"/>
                </a:solidFill>
                <a:latin typeface="Liberation Sans"/>
              </a:rPr>
              <a:t>WHO IT SERVES</a:t>
            </a:r>
          </a:p>
        </p:txBody>
      </p:sp>
      <p:sp>
        <p:nvSpPr>
          <p:cNvPr id="3" name="TextBox 2"/>
          <p:cNvSpPr txBox="1"/>
          <p:nvPr/>
        </p:nvSpPr>
        <p:spPr>
          <a:xfrm>
            <a:off x="731520" y="868680"/>
            <a:ext cx="10698480" cy="1097280"/>
          </a:xfrm>
          <a:prstGeom prst="rect">
            <a:avLst/>
          </a:prstGeom>
          <a:noFill/>
        </p:spPr>
        <p:txBody>
          <a:bodyPr wrap="square" anchor="t" lIns="0" rIns="0" tIns="0" bIns="0">
            <a:spAutoFit/>
          </a:bodyPr>
          <a:lstStyle/>
          <a:p>
            <a:pPr algn="l">
              <a:lnSpc>
                <a:spcPct val="105000"/>
              </a:lnSpc>
            </a:pPr>
            <a:r>
              <a:rPr sz="3400" b="1">
                <a:solidFill>
                  <a:srgbClr val="1B2430"/>
                </a:solidFill>
                <a:latin typeface="Liberation Sans"/>
              </a:rPr>
              <a:t>Four users, one of them not a person</a:t>
            </a:r>
          </a:p>
        </p:txBody>
      </p:sp>
      <p:sp>
        <p:nvSpPr>
          <p:cNvPr id="4" name="Rounded Rectangle 3"/>
          <p:cNvSpPr/>
          <p:nvPr/>
        </p:nvSpPr>
        <p:spPr>
          <a:xfrm>
            <a:off x="731520" y="2103120"/>
            <a:ext cx="2560320" cy="3749039"/>
          </a:xfrm>
          <a:prstGeom prst="roundRect">
            <a:avLst>
              <a:gd name="adj" fmla="val 8000"/>
            </a:avLst>
          </a:prstGeom>
          <a:solidFill>
            <a:srgbClr val="FFFFFF"/>
          </a:solidFill>
          <a:ln w="12700">
            <a:solidFill>
              <a:srgbClr val="DFE4E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1005840" y="2377440"/>
            <a:ext cx="2103120" cy="457200"/>
          </a:xfrm>
          <a:prstGeom prst="rect">
            <a:avLst/>
          </a:prstGeom>
          <a:noFill/>
        </p:spPr>
        <p:txBody>
          <a:bodyPr wrap="square" anchor="t" lIns="0" rIns="0" tIns="0" bIns="0">
            <a:spAutoFit/>
          </a:bodyPr>
          <a:lstStyle/>
          <a:p>
            <a:pPr algn="l">
              <a:lnSpc>
                <a:spcPct val="115000"/>
              </a:lnSpc>
            </a:pPr>
            <a:r>
              <a:rPr sz="2100" b="1">
                <a:solidFill>
                  <a:srgbClr val="1B2430"/>
                </a:solidFill>
                <a:latin typeface="Liberation Sans"/>
              </a:rPr>
              <a:t>People</a:t>
            </a:r>
          </a:p>
        </p:txBody>
      </p:sp>
      <p:sp>
        <p:nvSpPr>
          <p:cNvPr id="6" name="TextBox 5"/>
          <p:cNvSpPr txBox="1"/>
          <p:nvPr/>
        </p:nvSpPr>
        <p:spPr>
          <a:xfrm>
            <a:off x="1005840" y="2971800"/>
            <a:ext cx="2057400" cy="2103120"/>
          </a:xfrm>
          <a:prstGeom prst="rect">
            <a:avLst/>
          </a:prstGeom>
          <a:noFill/>
        </p:spPr>
        <p:txBody>
          <a:bodyPr wrap="square" anchor="t" lIns="0" rIns="0" tIns="0" bIns="0">
            <a:spAutoFit/>
          </a:bodyPr>
          <a:lstStyle/>
          <a:p>
            <a:pPr algn="l">
              <a:lnSpc>
                <a:spcPct val="115000"/>
              </a:lnSpc>
            </a:pPr>
            <a:r>
              <a:rPr sz="1450" b="0">
                <a:solidFill>
                  <a:srgbClr val="5B6776"/>
                </a:solidFill>
                <a:latin typeface="Liberation Sans"/>
              </a:rPr>
              <a:t>Use agents on real sites without giving away passwords. Decide per site and per risky action; see everything; revoke in one tap.</a:t>
            </a:r>
          </a:p>
        </p:txBody>
      </p:sp>
      <p:sp>
        <p:nvSpPr>
          <p:cNvPr id="7" name="TextBox 6"/>
          <p:cNvSpPr txBox="1"/>
          <p:nvPr/>
        </p:nvSpPr>
        <p:spPr>
          <a:xfrm>
            <a:off x="1005840" y="5212080"/>
            <a:ext cx="2103120" cy="502920"/>
          </a:xfrm>
          <a:prstGeom prst="rect">
            <a:avLst/>
          </a:prstGeom>
          <a:noFill/>
        </p:spPr>
        <p:txBody>
          <a:bodyPr wrap="square" anchor="t" lIns="0" rIns="0" tIns="0" bIns="0">
            <a:spAutoFit/>
          </a:bodyPr>
          <a:lstStyle/>
          <a:p>
            <a:pPr algn="l">
              <a:lnSpc>
                <a:spcPct val="115000"/>
              </a:lnSpc>
            </a:pPr>
            <a:r>
              <a:rPr sz="1250" b="1">
                <a:solidFill>
                  <a:srgbClr val="1A63D6"/>
                </a:solidFill>
                <a:latin typeface="Liberation Sans"/>
              </a:rPr>
              <a:t>Phone app (web + Android)</a:t>
            </a:r>
          </a:p>
        </p:txBody>
      </p:sp>
      <p:sp>
        <p:nvSpPr>
          <p:cNvPr id="8" name="Rounded Rectangle 7"/>
          <p:cNvSpPr/>
          <p:nvPr/>
        </p:nvSpPr>
        <p:spPr>
          <a:xfrm>
            <a:off x="3474720" y="2103120"/>
            <a:ext cx="2560320" cy="3749039"/>
          </a:xfrm>
          <a:prstGeom prst="roundRect">
            <a:avLst>
              <a:gd name="adj" fmla="val 8000"/>
            </a:avLst>
          </a:prstGeom>
          <a:solidFill>
            <a:srgbClr val="FFFFFF"/>
          </a:solidFill>
          <a:ln w="12700">
            <a:solidFill>
              <a:srgbClr val="DFE4E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3749039" y="2377440"/>
            <a:ext cx="2103120" cy="457200"/>
          </a:xfrm>
          <a:prstGeom prst="rect">
            <a:avLst/>
          </a:prstGeom>
          <a:noFill/>
        </p:spPr>
        <p:txBody>
          <a:bodyPr wrap="square" anchor="t" lIns="0" rIns="0" tIns="0" bIns="0">
            <a:spAutoFit/>
          </a:bodyPr>
          <a:lstStyle/>
          <a:p>
            <a:pPr algn="l">
              <a:lnSpc>
                <a:spcPct val="115000"/>
              </a:lnSpc>
            </a:pPr>
            <a:r>
              <a:rPr sz="2100" b="1">
                <a:solidFill>
                  <a:srgbClr val="1B2430"/>
                </a:solidFill>
                <a:latin typeface="Liberation Sans"/>
              </a:rPr>
              <a:t>Agent builders</a:t>
            </a:r>
          </a:p>
        </p:txBody>
      </p:sp>
      <p:sp>
        <p:nvSpPr>
          <p:cNvPr id="10" name="TextBox 9"/>
          <p:cNvSpPr txBox="1"/>
          <p:nvPr/>
        </p:nvSpPr>
        <p:spPr>
          <a:xfrm>
            <a:off x="3749039" y="2971800"/>
            <a:ext cx="2057400" cy="2103120"/>
          </a:xfrm>
          <a:prstGeom prst="rect">
            <a:avLst/>
          </a:prstGeom>
          <a:noFill/>
        </p:spPr>
        <p:txBody>
          <a:bodyPr wrap="square" anchor="t" lIns="0" rIns="0" tIns="0" bIns="0">
            <a:spAutoFit/>
          </a:bodyPr>
          <a:lstStyle/>
          <a:p>
            <a:pPr algn="l">
              <a:lnSpc>
                <a:spcPct val="115000"/>
              </a:lnSpc>
            </a:pPr>
            <a:r>
              <a:rPr sz="1450" b="0">
                <a:solidFill>
                  <a:srgbClr val="5B6776"/>
                </a:solidFill>
                <a:latin typeface="Liberation Sans"/>
              </a:rPr>
              <a:t>Two calls: get approval, make requests. Key proofs and step-up handled; take over when stuck at a login.</a:t>
            </a:r>
          </a:p>
        </p:txBody>
      </p:sp>
      <p:sp>
        <p:nvSpPr>
          <p:cNvPr id="11" name="TextBox 10"/>
          <p:cNvSpPr txBox="1"/>
          <p:nvPr/>
        </p:nvSpPr>
        <p:spPr>
          <a:xfrm>
            <a:off x="3749039" y="5212080"/>
            <a:ext cx="2103120" cy="502920"/>
          </a:xfrm>
          <a:prstGeom prst="rect">
            <a:avLst/>
          </a:prstGeom>
          <a:noFill/>
        </p:spPr>
        <p:txBody>
          <a:bodyPr wrap="square" anchor="t" lIns="0" rIns="0" tIns="0" bIns="0">
            <a:spAutoFit/>
          </a:bodyPr>
          <a:lstStyle/>
          <a:p>
            <a:pPr algn="l">
              <a:lnSpc>
                <a:spcPct val="115000"/>
              </a:lnSpc>
            </a:pPr>
            <a:r>
              <a:rPr sz="1250" b="1">
                <a:solidFill>
                  <a:srgbClr val="1A63D6"/>
                </a:solidFill>
                <a:latin typeface="Liberation Sans"/>
              </a:rPr>
              <a:t>Python + JavaScript SDKs</a:t>
            </a:r>
          </a:p>
        </p:txBody>
      </p:sp>
      <p:sp>
        <p:nvSpPr>
          <p:cNvPr id="12" name="Rounded Rectangle 11"/>
          <p:cNvSpPr/>
          <p:nvPr/>
        </p:nvSpPr>
        <p:spPr>
          <a:xfrm>
            <a:off x="6217920" y="2103120"/>
            <a:ext cx="2560320" cy="3749039"/>
          </a:xfrm>
          <a:prstGeom prst="roundRect">
            <a:avLst>
              <a:gd name="adj" fmla="val 8000"/>
            </a:avLst>
          </a:prstGeom>
          <a:solidFill>
            <a:srgbClr val="FFFFFF"/>
          </a:solidFill>
          <a:ln w="12700">
            <a:solidFill>
              <a:srgbClr val="DFE4E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492240" y="2377440"/>
            <a:ext cx="2103120" cy="457200"/>
          </a:xfrm>
          <a:prstGeom prst="rect">
            <a:avLst/>
          </a:prstGeom>
          <a:noFill/>
        </p:spPr>
        <p:txBody>
          <a:bodyPr wrap="square" anchor="t" lIns="0" rIns="0" tIns="0" bIns="0">
            <a:spAutoFit/>
          </a:bodyPr>
          <a:lstStyle/>
          <a:p>
            <a:pPr algn="l">
              <a:lnSpc>
                <a:spcPct val="115000"/>
              </a:lnSpc>
            </a:pPr>
            <a:r>
              <a:rPr sz="2100" b="1">
                <a:solidFill>
                  <a:srgbClr val="1B2430"/>
                </a:solidFill>
                <a:latin typeface="Liberation Sans"/>
              </a:rPr>
              <a:t>Websites</a:t>
            </a:r>
          </a:p>
        </p:txBody>
      </p:sp>
      <p:sp>
        <p:nvSpPr>
          <p:cNvPr id="14" name="TextBox 13"/>
          <p:cNvSpPr txBox="1"/>
          <p:nvPr/>
        </p:nvSpPr>
        <p:spPr>
          <a:xfrm>
            <a:off x="6492240" y="2971800"/>
            <a:ext cx="2057400" cy="2103120"/>
          </a:xfrm>
          <a:prstGeom prst="rect">
            <a:avLst/>
          </a:prstGeom>
          <a:noFill/>
        </p:spPr>
        <p:txBody>
          <a:bodyPr wrap="square" anchor="t" lIns="0" rIns="0" tIns="0" bIns="0">
            <a:spAutoFit/>
          </a:bodyPr>
          <a:lstStyle/>
          <a:p>
            <a:pPr algn="l">
              <a:lnSpc>
                <a:spcPct val="115000"/>
              </a:lnSpc>
            </a:pPr>
            <a:r>
              <a:rPr sz="1450" b="0">
                <a:solidFill>
                  <a:srgbClr val="5B6776"/>
                </a:solidFill>
                <a:latin typeface="Liberation Sans"/>
              </a:rPr>
              <a:t>Admit agents on purpose: every request names the agent and the person; sensitive actions confirmed by that person; abuse reportable.</a:t>
            </a:r>
          </a:p>
        </p:txBody>
      </p:sp>
      <p:sp>
        <p:nvSpPr>
          <p:cNvPr id="15" name="TextBox 14"/>
          <p:cNvSpPr txBox="1"/>
          <p:nvPr/>
        </p:nvSpPr>
        <p:spPr>
          <a:xfrm>
            <a:off x="6492240" y="5212080"/>
            <a:ext cx="2103120" cy="502920"/>
          </a:xfrm>
          <a:prstGeom prst="rect">
            <a:avLst/>
          </a:prstGeom>
          <a:noFill/>
        </p:spPr>
        <p:txBody>
          <a:bodyPr wrap="square" anchor="t" lIns="0" rIns="0" tIns="0" bIns="0">
            <a:spAutoFit/>
          </a:bodyPr>
          <a:lstStyle/>
          <a:p>
            <a:pPr algn="l">
              <a:lnSpc>
                <a:spcPct val="115000"/>
              </a:lnSpc>
            </a:pPr>
            <a:r>
              <a:rPr sz="1250" b="1">
                <a:solidFill>
                  <a:srgbClr val="1A63D6"/>
                </a:solidFill>
                <a:latin typeface="Liberation Sans"/>
              </a:rPr>
              <a:t>Verifier SDK, MCP gateway</a:t>
            </a:r>
          </a:p>
        </p:txBody>
      </p:sp>
      <p:sp>
        <p:nvSpPr>
          <p:cNvPr id="16" name="Rounded Rectangle 15"/>
          <p:cNvSpPr/>
          <p:nvPr/>
        </p:nvSpPr>
        <p:spPr>
          <a:xfrm>
            <a:off x="8961120" y="2103120"/>
            <a:ext cx="2560320" cy="3749039"/>
          </a:xfrm>
          <a:prstGeom prst="roundRect">
            <a:avLst>
              <a:gd name="adj" fmla="val 8000"/>
            </a:avLst>
          </a:prstGeom>
          <a:solidFill>
            <a:srgbClr val="FFFFFF"/>
          </a:solidFill>
          <a:ln w="12700">
            <a:solidFill>
              <a:srgbClr val="DFE4E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9235440" y="2377440"/>
            <a:ext cx="2103120" cy="457200"/>
          </a:xfrm>
          <a:prstGeom prst="rect">
            <a:avLst/>
          </a:prstGeom>
          <a:noFill/>
        </p:spPr>
        <p:txBody>
          <a:bodyPr wrap="square" anchor="t" lIns="0" rIns="0" tIns="0" bIns="0">
            <a:spAutoFit/>
          </a:bodyPr>
          <a:lstStyle/>
          <a:p>
            <a:pPr algn="l">
              <a:lnSpc>
                <a:spcPct val="115000"/>
              </a:lnSpc>
            </a:pPr>
            <a:r>
              <a:rPr sz="2100" b="1">
                <a:solidFill>
                  <a:srgbClr val="1B2430"/>
                </a:solidFill>
                <a:latin typeface="Liberation Sans"/>
              </a:rPr>
              <a:t>AI agents</a:t>
            </a:r>
          </a:p>
        </p:txBody>
      </p:sp>
      <p:sp>
        <p:nvSpPr>
          <p:cNvPr id="18" name="TextBox 17"/>
          <p:cNvSpPr txBox="1"/>
          <p:nvPr/>
        </p:nvSpPr>
        <p:spPr>
          <a:xfrm>
            <a:off x="9235440" y="2971800"/>
            <a:ext cx="2057400" cy="2103120"/>
          </a:xfrm>
          <a:prstGeom prst="rect">
            <a:avLst/>
          </a:prstGeom>
          <a:noFill/>
        </p:spPr>
        <p:txBody>
          <a:bodyPr wrap="square" anchor="t" lIns="0" rIns="0" tIns="0" bIns="0">
            <a:spAutoFit/>
          </a:bodyPr>
          <a:lstStyle/>
          <a:p>
            <a:pPr algn="l">
              <a:lnSpc>
                <a:spcPct val="115000"/>
              </a:lnSpc>
            </a:pPr>
            <a:r>
              <a:rPr sz="1450" b="0">
                <a:solidFill>
                  <a:srgbClr val="5B6776"/>
                </a:solidFill>
                <a:latin typeface="Liberation Sans"/>
              </a:rPr>
              <a:t>A documented, legitimate way in, with rules of behaviour and errors that say what to do next.</a:t>
            </a:r>
          </a:p>
        </p:txBody>
      </p:sp>
      <p:sp>
        <p:nvSpPr>
          <p:cNvPr id="19" name="TextBox 18"/>
          <p:cNvSpPr txBox="1"/>
          <p:nvPr/>
        </p:nvSpPr>
        <p:spPr>
          <a:xfrm>
            <a:off x="9235440" y="5212080"/>
            <a:ext cx="2103120" cy="502920"/>
          </a:xfrm>
          <a:prstGeom prst="rect">
            <a:avLst/>
          </a:prstGeom>
          <a:noFill/>
        </p:spPr>
        <p:txBody>
          <a:bodyPr wrap="square" anchor="t" lIns="0" rIns="0" tIns="0" bIns="0">
            <a:spAutoFit/>
          </a:bodyPr>
          <a:lstStyle/>
          <a:p>
            <a:pPr algn="l">
              <a:lnSpc>
                <a:spcPct val="115000"/>
              </a:lnSpc>
            </a:pPr>
            <a:r>
              <a:rPr sz="1250" b="1">
                <a:solidFill>
                  <a:srgbClr val="1A63D6"/>
                </a:solidFill>
                <a:latin typeface="Liberation Sans"/>
              </a:rPr>
              <a:t>/docs/agents, /llms.txt</a:t>
            </a:r>
          </a:p>
        </p:txBody>
      </p:sp>
      <p:sp>
        <p:nvSpPr>
          <p:cNvPr id="20" name="TextBox 19"/>
          <p:cNvSpPr txBox="1"/>
          <p:nvPr/>
        </p:nvSpPr>
        <p:spPr>
          <a:xfrm>
            <a:off x="731520" y="6400800"/>
            <a:ext cx="5486400" cy="274320"/>
          </a:xfrm>
          <a:prstGeom prst="rect">
            <a:avLst/>
          </a:prstGeom>
          <a:noFill/>
        </p:spPr>
        <p:txBody>
          <a:bodyPr wrap="square" anchor="t" lIns="0" rIns="0" tIns="0" bIns="0">
            <a:spAutoFit/>
          </a:bodyPr>
          <a:lstStyle/>
          <a:p>
            <a:pPr algn="l">
              <a:lnSpc>
                <a:spcPct val="115000"/>
              </a:lnSpc>
            </a:pPr>
            <a:r>
              <a:rPr sz="1000" b="0">
                <a:solidFill>
                  <a:srgbClr val="5B6776"/>
                </a:solidFill>
                <a:latin typeface="Liberation Sans"/>
              </a:rPr>
              <a:t>Auth Your Agent · authyouragent.com</a:t>
            </a:r>
          </a:p>
        </p:txBody>
      </p:sp>
      <p:sp>
        <p:nvSpPr>
          <p:cNvPr id="21" name="TextBox 20"/>
          <p:cNvSpPr txBox="1"/>
          <p:nvPr/>
        </p:nvSpPr>
        <p:spPr>
          <a:xfrm>
            <a:off x="10545775" y="6400800"/>
            <a:ext cx="914400" cy="274320"/>
          </a:xfrm>
          <a:prstGeom prst="rect">
            <a:avLst/>
          </a:prstGeom>
          <a:noFill/>
        </p:spPr>
        <p:txBody>
          <a:bodyPr wrap="square" anchor="t" lIns="0" rIns="0" tIns="0" bIns="0">
            <a:spAutoFit/>
          </a:bodyPr>
          <a:lstStyle/>
          <a:p>
            <a:pPr algn="r">
              <a:lnSpc>
                <a:spcPct val="115000"/>
              </a:lnSpc>
            </a:pPr>
            <a:r>
              <a:rPr sz="1000" b="0">
                <a:solidFill>
                  <a:srgbClr val="5B6776"/>
                </a:solidFill>
                <a:latin typeface="Liberation Sans"/>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TextBox 1"/>
          <p:cNvSpPr txBox="1"/>
          <p:nvPr/>
        </p:nvSpPr>
        <p:spPr>
          <a:xfrm>
            <a:off x="731520" y="502920"/>
            <a:ext cx="10058400" cy="365760"/>
          </a:xfrm>
          <a:prstGeom prst="rect">
            <a:avLst/>
          </a:prstGeom>
          <a:noFill/>
        </p:spPr>
        <p:txBody>
          <a:bodyPr wrap="square" anchor="t" lIns="0" rIns="0" tIns="0" bIns="0">
            <a:spAutoFit/>
          </a:bodyPr>
          <a:lstStyle/>
          <a:p>
            <a:pPr algn="l">
              <a:lnSpc>
                <a:spcPct val="115000"/>
              </a:lnSpc>
            </a:pPr>
            <a:r>
              <a:rPr sz="1300" b="1">
                <a:solidFill>
                  <a:srgbClr val="1A63D6"/>
                </a:solidFill>
                <a:latin typeface="Liberation Sans"/>
              </a:rPr>
              <a:t>STATUS</a:t>
            </a:r>
          </a:p>
        </p:txBody>
      </p:sp>
      <p:sp>
        <p:nvSpPr>
          <p:cNvPr id="3" name="TextBox 2"/>
          <p:cNvSpPr txBox="1"/>
          <p:nvPr/>
        </p:nvSpPr>
        <p:spPr>
          <a:xfrm>
            <a:off x="731520" y="868680"/>
            <a:ext cx="10698480" cy="1097280"/>
          </a:xfrm>
          <a:prstGeom prst="rect">
            <a:avLst/>
          </a:prstGeom>
          <a:noFill/>
        </p:spPr>
        <p:txBody>
          <a:bodyPr wrap="square" anchor="t" lIns="0" rIns="0" tIns="0" bIns="0">
            <a:spAutoFit/>
          </a:bodyPr>
          <a:lstStyle/>
          <a:p>
            <a:pPr algn="l">
              <a:lnSpc>
                <a:spcPct val="105000"/>
              </a:lnSpc>
            </a:pPr>
            <a:r>
              <a:rPr sz="3400" b="1">
                <a:solidFill>
                  <a:srgbClr val="1B2430"/>
                </a:solidFill>
                <a:latin typeface="Liberation Sans"/>
              </a:rPr>
              <a:t>Built, running, and tested end to end</a:t>
            </a:r>
          </a:p>
        </p:txBody>
      </p:sp>
      <p:sp>
        <p:nvSpPr>
          <p:cNvPr id="4" name="TextBox 3"/>
          <p:cNvSpPr txBox="1"/>
          <p:nvPr/>
        </p:nvSpPr>
        <p:spPr>
          <a:xfrm>
            <a:off x="731520" y="2011680"/>
            <a:ext cx="5120640" cy="457200"/>
          </a:xfrm>
          <a:prstGeom prst="rect">
            <a:avLst/>
          </a:prstGeom>
          <a:noFill/>
        </p:spPr>
        <p:txBody>
          <a:bodyPr wrap="square" anchor="t" lIns="0" rIns="0" tIns="0" bIns="0">
            <a:spAutoFit/>
          </a:bodyPr>
          <a:lstStyle/>
          <a:p>
            <a:pPr algn="l">
              <a:lnSpc>
                <a:spcPct val="115000"/>
              </a:lnSpc>
            </a:pPr>
            <a:r>
              <a:rPr sz="2000" b="1">
                <a:solidFill>
                  <a:srgbClr val="1A63D6"/>
                </a:solidFill>
                <a:latin typeface="Liberation Sans"/>
              </a:rPr>
              <a:t>Product</a:t>
            </a:r>
          </a:p>
        </p:txBody>
      </p:sp>
      <p:sp>
        <p:nvSpPr>
          <p:cNvPr id="5" name="TextBox 4"/>
          <p:cNvSpPr txBox="1"/>
          <p:nvPr/>
        </p:nvSpPr>
        <p:spPr>
          <a:xfrm>
            <a:off x="731520" y="2560320"/>
            <a:ext cx="5120640" cy="3474720"/>
          </a:xfrm>
          <a:prstGeom prst="rect">
            <a:avLst/>
          </a:prstGeom>
          <a:noFill/>
        </p:spPr>
        <p:txBody>
          <a:bodyPr wrap="square" anchor="t" lIns="0" rIns="0" tIns="0" bIns="0">
            <a:spAutoFit/>
          </a:bodyPr>
          <a:lstStyle/>
          <a:p>
            <a:pPr algn="l" marL="274320" indent="-274320">
              <a:lnSpc>
                <a:spcPct val="110000"/>
              </a:lnSpc>
            </a:pPr>
            <a:r>
              <a:rPr sz="1600" b="1">
                <a:solidFill>
                  <a:srgbClr val="1A63D6"/>
                </a:solidFill>
                <a:latin typeface="Liberation Sans"/>
              </a:rPr>
              <a:t>•	</a:t>
            </a:r>
            <a:r>
              <a:rPr sz="1600" b="0">
                <a:solidFill>
                  <a:srgbClr val="1B2430"/>
                </a:solidFill>
                <a:latin typeface="Liberation Sans"/>
              </a:rPr>
              <a:t>Live service at authyouragent.com</a:t>
            </a:r>
          </a:p>
          <a:p>
            <a:pPr algn="l" marL="274320" indent="-274320">
              <a:lnSpc>
                <a:spcPct val="110000"/>
              </a:lnSpc>
              <a:spcBef>
                <a:spcPts val="880"/>
              </a:spcBef>
            </a:pPr>
            <a:r>
              <a:rPr sz="1600" b="1">
                <a:solidFill>
                  <a:srgbClr val="1A63D6"/>
                </a:solidFill>
                <a:latin typeface="Liberation Sans"/>
              </a:rPr>
              <a:t>•	</a:t>
            </a:r>
            <a:r>
              <a:rPr sz="1600" b="0">
                <a:solidFill>
                  <a:srgbClr val="1B2430"/>
                </a:solidFill>
                <a:latin typeface="Liberation Sans"/>
              </a:rPr>
              <a:t>Web app + Android app: approvals, limits, activity, recovery, export, delete</a:t>
            </a:r>
          </a:p>
          <a:p>
            <a:pPr algn="l" marL="274320" indent="-274320">
              <a:lnSpc>
                <a:spcPct val="110000"/>
              </a:lnSpc>
              <a:spcBef>
                <a:spcPts val="880"/>
              </a:spcBef>
            </a:pPr>
            <a:r>
              <a:rPr sz="1600" b="1">
                <a:solidFill>
                  <a:srgbClr val="1A63D6"/>
                </a:solidFill>
                <a:latin typeface="Liberation Sans"/>
              </a:rPr>
              <a:t>•	</a:t>
            </a:r>
            <a:r>
              <a:rPr sz="1600" b="0">
                <a:solidFill>
                  <a:srgbClr val="1B2430"/>
                </a:solidFill>
                <a:latin typeface="Liberation Sans"/>
              </a:rPr>
              <a:t>Passkey, password (basic access only) and Google/Microsoft approval</a:t>
            </a:r>
          </a:p>
          <a:p>
            <a:pPr algn="l" marL="274320" indent="-274320">
              <a:lnSpc>
                <a:spcPct val="110000"/>
              </a:lnSpc>
              <a:spcBef>
                <a:spcPts val="880"/>
              </a:spcBef>
            </a:pPr>
            <a:r>
              <a:rPr sz="1600" b="1">
                <a:solidFill>
                  <a:srgbClr val="1A63D6"/>
                </a:solidFill>
                <a:latin typeface="Liberation Sans"/>
              </a:rPr>
              <a:t>•	</a:t>
            </a:r>
            <a:r>
              <a:rPr sz="1600" b="0">
                <a:solidFill>
                  <a:srgbClr val="1B2430"/>
                </a:solidFill>
                <a:latin typeface="Liberation Sans"/>
              </a:rPr>
              <a:t>Python and JavaScript SDKs, interoperable; MCP gateway for sites</a:t>
            </a:r>
          </a:p>
          <a:p>
            <a:pPr algn="l" marL="274320" indent="-274320">
              <a:lnSpc>
                <a:spcPct val="110000"/>
              </a:lnSpc>
              <a:spcBef>
                <a:spcPts val="880"/>
              </a:spcBef>
            </a:pPr>
            <a:r>
              <a:rPr sz="1600" b="1">
                <a:solidFill>
                  <a:srgbClr val="1A63D6"/>
                </a:solidFill>
                <a:latin typeface="Liberation Sans"/>
              </a:rPr>
              <a:t>•	</a:t>
            </a:r>
            <a:r>
              <a:rPr sz="1600" b="0">
                <a:solidFill>
                  <a:srgbClr val="1B2430"/>
                </a:solidFill>
                <a:latin typeface="Liberation Sans"/>
              </a:rPr>
              <a:t>Take over: owner drives a stuck agent's browser from the phone</a:t>
            </a:r>
          </a:p>
          <a:p>
            <a:pPr algn="l" marL="274320" indent="-274320">
              <a:lnSpc>
                <a:spcPct val="110000"/>
              </a:lnSpc>
              <a:spcBef>
                <a:spcPts val="880"/>
              </a:spcBef>
            </a:pPr>
            <a:r>
              <a:rPr sz="1600" b="1">
                <a:solidFill>
                  <a:srgbClr val="1A63D6"/>
                </a:solidFill>
                <a:latin typeface="Liberation Sans"/>
              </a:rPr>
              <a:t>•	</a:t>
            </a:r>
            <a:r>
              <a:rPr sz="1600" b="0">
                <a:solidFill>
                  <a:srgbClr val="1B2430"/>
                </a:solidFill>
                <a:latin typeface="Liberation Sans"/>
              </a:rPr>
              <a:t>Agent reputation from site reports</a:t>
            </a:r>
          </a:p>
        </p:txBody>
      </p:sp>
      <p:sp>
        <p:nvSpPr>
          <p:cNvPr id="6" name="TextBox 5"/>
          <p:cNvSpPr txBox="1"/>
          <p:nvPr/>
        </p:nvSpPr>
        <p:spPr>
          <a:xfrm>
            <a:off x="6309360" y="2011680"/>
            <a:ext cx="5120640" cy="457200"/>
          </a:xfrm>
          <a:prstGeom prst="rect">
            <a:avLst/>
          </a:prstGeom>
          <a:noFill/>
        </p:spPr>
        <p:txBody>
          <a:bodyPr wrap="square" anchor="t" lIns="0" rIns="0" tIns="0" bIns="0">
            <a:spAutoFit/>
          </a:bodyPr>
          <a:lstStyle/>
          <a:p>
            <a:pPr algn="l">
              <a:lnSpc>
                <a:spcPct val="115000"/>
              </a:lnSpc>
            </a:pPr>
            <a:r>
              <a:rPr sz="2000" b="1">
                <a:solidFill>
                  <a:srgbClr val="1A63D6"/>
                </a:solidFill>
                <a:latin typeface="Liberation Sans"/>
              </a:rPr>
              <a:t>Quality</a:t>
            </a:r>
          </a:p>
        </p:txBody>
      </p:sp>
      <p:sp>
        <p:nvSpPr>
          <p:cNvPr id="7" name="TextBox 6"/>
          <p:cNvSpPr txBox="1"/>
          <p:nvPr/>
        </p:nvSpPr>
        <p:spPr>
          <a:xfrm>
            <a:off x="6309360" y="2560320"/>
            <a:ext cx="5120640" cy="3474720"/>
          </a:xfrm>
          <a:prstGeom prst="rect">
            <a:avLst/>
          </a:prstGeom>
          <a:noFill/>
        </p:spPr>
        <p:txBody>
          <a:bodyPr wrap="square" anchor="t" lIns="0" rIns="0" tIns="0" bIns="0">
            <a:spAutoFit/>
          </a:bodyPr>
          <a:lstStyle/>
          <a:p>
            <a:pPr algn="l" marL="274320" indent="-274320">
              <a:lnSpc>
                <a:spcPct val="110000"/>
              </a:lnSpc>
            </a:pPr>
            <a:r>
              <a:rPr sz="1600" b="1">
                <a:solidFill>
                  <a:srgbClr val="1A63D6"/>
                </a:solidFill>
                <a:latin typeface="Liberation Sans"/>
              </a:rPr>
              <a:t>•	</a:t>
            </a:r>
            <a:r>
              <a:rPr sz="1600" b="0">
                <a:solidFill>
                  <a:srgbClr val="1B2430"/>
                </a:solidFill>
                <a:latin typeface="Liberation Sans"/>
              </a:rPr>
              <a:t>Every release runs ~200 automated checks, including real browser flows</a:t>
            </a:r>
          </a:p>
          <a:p>
            <a:pPr algn="l" marL="274320" indent="-274320">
              <a:lnSpc>
                <a:spcPct val="110000"/>
              </a:lnSpc>
              <a:spcBef>
                <a:spcPts val="880"/>
              </a:spcBef>
            </a:pPr>
            <a:r>
              <a:rPr sz="1600" b="1">
                <a:solidFill>
                  <a:srgbClr val="1A63D6"/>
                </a:solidFill>
                <a:latin typeface="Liberation Sans"/>
              </a:rPr>
              <a:t>•	</a:t>
            </a:r>
            <a:r>
              <a:rPr sz="1600" b="0">
                <a:solidFill>
                  <a:srgbClr val="1B2430"/>
                </a:solidFill>
                <a:latin typeface="Liberation Sans"/>
              </a:rPr>
              <a:t>Runnable walkthrough: agent + site + phone, 8/8 on each run</a:t>
            </a:r>
          </a:p>
          <a:p>
            <a:pPr algn="l" marL="274320" indent="-274320">
              <a:lnSpc>
                <a:spcPct val="110000"/>
              </a:lnSpc>
              <a:spcBef>
                <a:spcPts val="880"/>
              </a:spcBef>
            </a:pPr>
            <a:r>
              <a:rPr sz="1600" b="1">
                <a:solidFill>
                  <a:srgbClr val="1A63D6"/>
                </a:solidFill>
                <a:latin typeface="Liberation Sans"/>
              </a:rPr>
              <a:t>•	</a:t>
            </a:r>
            <a:r>
              <a:rPr sz="1600" b="0">
                <a:solidFill>
                  <a:srgbClr val="1B2430"/>
                </a:solidFill>
                <a:latin typeface="Liberation Sans"/>
              </a:rPr>
              <a:t>Open standards only: WebAuthn, JWT, DPoP (RFC 9449)</a:t>
            </a:r>
          </a:p>
          <a:p>
            <a:pPr algn="l" marL="274320" indent="-274320">
              <a:lnSpc>
                <a:spcPct val="110000"/>
              </a:lnSpc>
              <a:spcBef>
                <a:spcPts val="880"/>
              </a:spcBef>
            </a:pPr>
            <a:r>
              <a:rPr sz="1600" b="1">
                <a:solidFill>
                  <a:srgbClr val="1A63D6"/>
                </a:solidFill>
                <a:latin typeface="Liberation Sans"/>
              </a:rPr>
              <a:t>•	</a:t>
            </a:r>
            <a:r>
              <a:rPr sz="1600" b="0">
                <a:solidFill>
                  <a:srgbClr val="1B2430"/>
                </a:solidFill>
                <a:latin typeface="Liberation Sans"/>
              </a:rPr>
              <a:t>Privacy policy, terms, security whitepaper, data-rights process published</a:t>
            </a:r>
          </a:p>
        </p:txBody>
      </p:sp>
      <p:sp>
        <p:nvSpPr>
          <p:cNvPr id="8" name="TextBox 7"/>
          <p:cNvSpPr txBox="1"/>
          <p:nvPr/>
        </p:nvSpPr>
        <p:spPr>
          <a:xfrm>
            <a:off x="731520" y="6400800"/>
            <a:ext cx="5486400" cy="274320"/>
          </a:xfrm>
          <a:prstGeom prst="rect">
            <a:avLst/>
          </a:prstGeom>
          <a:noFill/>
        </p:spPr>
        <p:txBody>
          <a:bodyPr wrap="square" anchor="t" lIns="0" rIns="0" tIns="0" bIns="0">
            <a:spAutoFit/>
          </a:bodyPr>
          <a:lstStyle/>
          <a:p>
            <a:pPr algn="l">
              <a:lnSpc>
                <a:spcPct val="115000"/>
              </a:lnSpc>
            </a:pPr>
            <a:r>
              <a:rPr sz="1000" b="0">
                <a:solidFill>
                  <a:srgbClr val="5B6776"/>
                </a:solidFill>
                <a:latin typeface="Liberation Sans"/>
              </a:rPr>
              <a:t>Auth Your Agent · authyouragent.com</a:t>
            </a:r>
          </a:p>
        </p:txBody>
      </p:sp>
      <p:sp>
        <p:nvSpPr>
          <p:cNvPr id="9" name="TextBox 8"/>
          <p:cNvSpPr txBox="1"/>
          <p:nvPr/>
        </p:nvSpPr>
        <p:spPr>
          <a:xfrm>
            <a:off x="10545775" y="6400800"/>
            <a:ext cx="914400" cy="274320"/>
          </a:xfrm>
          <a:prstGeom prst="rect">
            <a:avLst/>
          </a:prstGeom>
          <a:noFill/>
        </p:spPr>
        <p:txBody>
          <a:bodyPr wrap="square" anchor="t" lIns="0" rIns="0" tIns="0" bIns="0">
            <a:spAutoFit/>
          </a:bodyPr>
          <a:lstStyle/>
          <a:p>
            <a:pPr algn="r">
              <a:lnSpc>
                <a:spcPct val="115000"/>
              </a:lnSpc>
            </a:pPr>
            <a:r>
              <a:rPr sz="1000" b="0">
                <a:solidFill>
                  <a:srgbClr val="5B6776"/>
                </a:solidFill>
                <a:latin typeface="Liberation Sans"/>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TextBox 1"/>
          <p:cNvSpPr txBox="1"/>
          <p:nvPr/>
        </p:nvSpPr>
        <p:spPr>
          <a:xfrm>
            <a:off x="731520" y="502920"/>
            <a:ext cx="10058400" cy="365760"/>
          </a:xfrm>
          <a:prstGeom prst="rect">
            <a:avLst/>
          </a:prstGeom>
          <a:noFill/>
        </p:spPr>
        <p:txBody>
          <a:bodyPr wrap="square" anchor="t" lIns="0" rIns="0" tIns="0" bIns="0">
            <a:spAutoFit/>
          </a:bodyPr>
          <a:lstStyle/>
          <a:p>
            <a:pPr algn="l">
              <a:lnSpc>
                <a:spcPct val="115000"/>
              </a:lnSpc>
            </a:pPr>
            <a:r>
              <a:rPr sz="1300" b="1">
                <a:solidFill>
                  <a:srgbClr val="1A63D6"/>
                </a:solidFill>
                <a:latin typeface="Liberation Sans"/>
              </a:rPr>
              <a:t>MODEL</a:t>
            </a:r>
          </a:p>
        </p:txBody>
      </p:sp>
      <p:sp>
        <p:nvSpPr>
          <p:cNvPr id="3" name="TextBox 2"/>
          <p:cNvSpPr txBox="1"/>
          <p:nvPr/>
        </p:nvSpPr>
        <p:spPr>
          <a:xfrm>
            <a:off x="731520" y="868680"/>
            <a:ext cx="10698480" cy="1097280"/>
          </a:xfrm>
          <a:prstGeom prst="rect">
            <a:avLst/>
          </a:prstGeom>
          <a:noFill/>
        </p:spPr>
        <p:txBody>
          <a:bodyPr wrap="square" anchor="t" lIns="0" rIns="0" tIns="0" bIns="0">
            <a:spAutoFit/>
          </a:bodyPr>
          <a:lstStyle/>
          <a:p>
            <a:pPr algn="l">
              <a:lnSpc>
                <a:spcPct val="105000"/>
              </a:lnSpc>
            </a:pPr>
            <a:r>
              <a:rPr sz="2800" b="1">
                <a:solidFill>
                  <a:srgbClr val="1B2430"/>
                </a:solidFill>
                <a:latin typeface="Liberation Sans"/>
              </a:rPr>
              <a:t>Free for people and small sites. Bigger sites pay as agent use grows.</a:t>
            </a:r>
          </a:p>
        </p:txBody>
      </p:sp>
      <p:sp>
        <p:nvSpPr>
          <p:cNvPr id="4" name="TextBox 3"/>
          <p:cNvSpPr txBox="1"/>
          <p:nvPr/>
        </p:nvSpPr>
        <p:spPr>
          <a:xfrm>
            <a:off x="731520" y="1691640"/>
            <a:ext cx="10698480" cy="411480"/>
          </a:xfrm>
          <a:prstGeom prst="rect">
            <a:avLst/>
          </a:prstGeom>
          <a:noFill/>
        </p:spPr>
        <p:txBody>
          <a:bodyPr wrap="square" anchor="t" lIns="0" rIns="0" tIns="0" bIns="0">
            <a:spAutoFit/>
          </a:bodyPr>
          <a:lstStyle/>
          <a:p>
            <a:pPr algn="l">
              <a:lnSpc>
                <a:spcPct val="115000"/>
              </a:lnSpc>
            </a:pPr>
            <a:r>
              <a:rPr sz="1600" b="1">
                <a:solidFill>
                  <a:srgbClr val="1B2430"/>
                </a:solidFill>
                <a:latin typeface="Liberation Sans"/>
              </a:rPr>
              <a:t>People and agent builders: always free</a:t>
            </a:r>
            <a:r>
              <a:rPr sz="1600" b="0">
                <a:solidFill>
                  <a:srgbClr val="5B6776"/>
                </a:solidFill>
                <a:latin typeface="Liberation Sans"/>
              </a:rPr>
              <a:t>  (phone app, unlimited agents; MIT-licensed SDKs)</a:t>
            </a:r>
          </a:p>
        </p:txBody>
      </p:sp>
      <p:sp>
        <p:nvSpPr>
          <p:cNvPr id="5" name="TextBox 4"/>
          <p:cNvSpPr txBox="1"/>
          <p:nvPr/>
        </p:nvSpPr>
        <p:spPr>
          <a:xfrm>
            <a:off x="1051560" y="2194560"/>
            <a:ext cx="2194560" cy="365760"/>
          </a:xfrm>
          <a:prstGeom prst="rect">
            <a:avLst/>
          </a:prstGeom>
          <a:noFill/>
        </p:spPr>
        <p:txBody>
          <a:bodyPr wrap="square" anchor="t" lIns="0" rIns="0" tIns="0" bIns="0">
            <a:spAutoFit/>
          </a:bodyPr>
          <a:lstStyle/>
          <a:p>
            <a:pPr algn="l">
              <a:lnSpc>
                <a:spcPct val="115000"/>
              </a:lnSpc>
            </a:pPr>
            <a:r>
              <a:rPr sz="1300" b="1">
                <a:solidFill>
                  <a:srgbClr val="5B6776"/>
                </a:solidFill>
                <a:latin typeface="Liberation Sans"/>
              </a:rPr>
              <a:t>Website tier</a:t>
            </a:r>
          </a:p>
        </p:txBody>
      </p:sp>
      <p:sp>
        <p:nvSpPr>
          <p:cNvPr id="6" name="TextBox 5"/>
          <p:cNvSpPr txBox="1"/>
          <p:nvPr/>
        </p:nvSpPr>
        <p:spPr>
          <a:xfrm>
            <a:off x="3291840" y="2194560"/>
            <a:ext cx="2103120" cy="365760"/>
          </a:xfrm>
          <a:prstGeom prst="rect">
            <a:avLst/>
          </a:prstGeom>
          <a:noFill/>
        </p:spPr>
        <p:txBody>
          <a:bodyPr wrap="square" anchor="t" lIns="0" rIns="0" tIns="0" bIns="0">
            <a:spAutoFit/>
          </a:bodyPr>
          <a:lstStyle/>
          <a:p>
            <a:pPr algn="l">
              <a:lnSpc>
                <a:spcPct val="115000"/>
              </a:lnSpc>
            </a:pPr>
            <a:r>
              <a:rPr sz="1300" b="1">
                <a:solidFill>
                  <a:srgbClr val="5B6776"/>
                </a:solidFill>
                <a:latin typeface="Liberation Sans"/>
              </a:rPr>
              <a:t>Price</a:t>
            </a:r>
          </a:p>
        </p:txBody>
      </p:sp>
      <p:sp>
        <p:nvSpPr>
          <p:cNvPr id="7" name="TextBox 6"/>
          <p:cNvSpPr txBox="1"/>
          <p:nvPr/>
        </p:nvSpPr>
        <p:spPr>
          <a:xfrm>
            <a:off x="5486400" y="2194560"/>
            <a:ext cx="2103120" cy="365760"/>
          </a:xfrm>
          <a:prstGeom prst="rect">
            <a:avLst/>
          </a:prstGeom>
          <a:noFill/>
        </p:spPr>
        <p:txBody>
          <a:bodyPr wrap="square" anchor="t" lIns="0" rIns="0" tIns="0" bIns="0">
            <a:spAutoFit/>
          </a:bodyPr>
          <a:lstStyle/>
          <a:p>
            <a:pPr algn="l">
              <a:lnSpc>
                <a:spcPct val="115000"/>
              </a:lnSpc>
            </a:pPr>
            <a:r>
              <a:rPr sz="1300" b="1">
                <a:solidFill>
                  <a:srgbClr val="5B6776"/>
                </a:solidFill>
                <a:latin typeface="Liberation Sans"/>
              </a:rPr>
              <a:t>Checks / month</a:t>
            </a:r>
          </a:p>
        </p:txBody>
      </p:sp>
      <p:sp>
        <p:nvSpPr>
          <p:cNvPr id="8" name="TextBox 7"/>
          <p:cNvSpPr txBox="1"/>
          <p:nvPr/>
        </p:nvSpPr>
        <p:spPr>
          <a:xfrm>
            <a:off x="7680960" y="2194560"/>
            <a:ext cx="3657600" cy="365760"/>
          </a:xfrm>
          <a:prstGeom prst="rect">
            <a:avLst/>
          </a:prstGeom>
          <a:noFill/>
        </p:spPr>
        <p:txBody>
          <a:bodyPr wrap="square" anchor="t" lIns="0" rIns="0" tIns="0" bIns="0">
            <a:spAutoFit/>
          </a:bodyPr>
          <a:lstStyle/>
          <a:p>
            <a:pPr algn="l">
              <a:lnSpc>
                <a:spcPct val="115000"/>
              </a:lnSpc>
            </a:pPr>
            <a:r>
              <a:rPr sz="1300" b="1">
                <a:solidFill>
                  <a:srgbClr val="5B6776"/>
                </a:solidFill>
                <a:latin typeface="Liberation Sans"/>
              </a:rPr>
              <a:t>Includes</a:t>
            </a:r>
          </a:p>
        </p:txBody>
      </p:sp>
      <p:sp>
        <p:nvSpPr>
          <p:cNvPr id="9" name="Rounded Rectangle 8"/>
          <p:cNvSpPr/>
          <p:nvPr/>
        </p:nvSpPr>
        <p:spPr>
          <a:xfrm>
            <a:off x="731520" y="2606040"/>
            <a:ext cx="10698480" cy="621792"/>
          </a:xfrm>
          <a:prstGeom prst="roundRect">
            <a:avLst>
              <a:gd name="adj" fmla="val 8000"/>
            </a:avLst>
          </a:prstGeom>
          <a:solidFill>
            <a:srgbClr val="FFFFFF"/>
          </a:solidFill>
          <a:ln w="12700">
            <a:solidFill>
              <a:srgbClr val="DFE4E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1051560" y="2606040"/>
            <a:ext cx="2194560" cy="621792"/>
          </a:xfrm>
          <a:prstGeom prst="rect">
            <a:avLst/>
          </a:prstGeom>
          <a:noFill/>
        </p:spPr>
        <p:txBody>
          <a:bodyPr wrap="square" anchor="ctr" lIns="0" rIns="0" tIns="0" bIns="0">
            <a:spAutoFit/>
          </a:bodyPr>
          <a:lstStyle/>
          <a:p>
            <a:pPr algn="l">
              <a:lnSpc>
                <a:spcPct val="115000"/>
              </a:lnSpc>
            </a:pPr>
            <a:r>
              <a:rPr sz="1500" b="1">
                <a:solidFill>
                  <a:srgbClr val="1B2430"/>
                </a:solidFill>
                <a:latin typeface="Liberation Sans"/>
              </a:rPr>
              <a:t>Free</a:t>
            </a:r>
          </a:p>
        </p:txBody>
      </p:sp>
      <p:sp>
        <p:nvSpPr>
          <p:cNvPr id="11" name="TextBox 10"/>
          <p:cNvSpPr txBox="1"/>
          <p:nvPr/>
        </p:nvSpPr>
        <p:spPr>
          <a:xfrm>
            <a:off x="3291840" y="2606040"/>
            <a:ext cx="2103120" cy="621792"/>
          </a:xfrm>
          <a:prstGeom prst="rect">
            <a:avLst/>
          </a:prstGeom>
          <a:noFill/>
        </p:spPr>
        <p:txBody>
          <a:bodyPr wrap="square" anchor="ctr" lIns="0" rIns="0" tIns="0" bIns="0">
            <a:spAutoFit/>
          </a:bodyPr>
          <a:lstStyle/>
          <a:p>
            <a:pPr algn="l">
              <a:lnSpc>
                <a:spcPct val="115000"/>
              </a:lnSpc>
            </a:pPr>
            <a:r>
              <a:rPr sz="1500" b="1">
                <a:solidFill>
                  <a:srgbClr val="1A63D6"/>
                </a:solidFill>
                <a:latin typeface="Liberation Sans"/>
              </a:rPr>
              <a:t>$0</a:t>
            </a:r>
          </a:p>
        </p:txBody>
      </p:sp>
      <p:sp>
        <p:nvSpPr>
          <p:cNvPr id="12" name="TextBox 11"/>
          <p:cNvSpPr txBox="1"/>
          <p:nvPr/>
        </p:nvSpPr>
        <p:spPr>
          <a:xfrm>
            <a:off x="5486400" y="2606040"/>
            <a:ext cx="2103120" cy="621792"/>
          </a:xfrm>
          <a:prstGeom prst="rect">
            <a:avLst/>
          </a:prstGeom>
          <a:noFill/>
        </p:spPr>
        <p:txBody>
          <a:bodyPr wrap="square" anchor="ctr" lIns="0" rIns="0" tIns="0" bIns="0">
            <a:spAutoFit/>
          </a:bodyPr>
          <a:lstStyle/>
          <a:p>
            <a:pPr algn="l">
              <a:lnSpc>
                <a:spcPct val="115000"/>
              </a:lnSpc>
            </a:pPr>
            <a:r>
              <a:rPr sz="1500" b="0">
                <a:solidFill>
                  <a:srgbClr val="1B2430"/>
                </a:solidFill>
                <a:latin typeface="Liberation Sans"/>
              </a:rPr>
              <a:t>100,000</a:t>
            </a:r>
          </a:p>
        </p:txBody>
      </p:sp>
      <p:sp>
        <p:nvSpPr>
          <p:cNvPr id="13" name="TextBox 12"/>
          <p:cNvSpPr txBox="1"/>
          <p:nvPr/>
        </p:nvSpPr>
        <p:spPr>
          <a:xfrm>
            <a:off x="7680960" y="2606040"/>
            <a:ext cx="3657600" cy="621792"/>
          </a:xfrm>
          <a:prstGeom prst="rect">
            <a:avLst/>
          </a:prstGeom>
          <a:noFill/>
        </p:spPr>
        <p:txBody>
          <a:bodyPr wrap="square" anchor="ctr" lIns="0" rIns="0" tIns="0" bIns="0">
            <a:spAutoFit/>
          </a:bodyPr>
          <a:lstStyle/>
          <a:p>
            <a:pPr algn="l">
              <a:lnSpc>
                <a:spcPct val="115000"/>
              </a:lnSpc>
            </a:pPr>
            <a:r>
              <a:rPr sz="1350" b="0">
                <a:solidFill>
                  <a:srgbClr val="5B6776"/>
                </a:solidFill>
                <a:latin typeface="Liberation Sans"/>
              </a:rPr>
              <a:t>Verification, step-up approvals, dashboard</a:t>
            </a:r>
          </a:p>
        </p:txBody>
      </p:sp>
      <p:sp>
        <p:nvSpPr>
          <p:cNvPr id="14" name="Rounded Rectangle 13"/>
          <p:cNvSpPr/>
          <p:nvPr/>
        </p:nvSpPr>
        <p:spPr>
          <a:xfrm>
            <a:off x="731520" y="3337560"/>
            <a:ext cx="10698480" cy="621792"/>
          </a:xfrm>
          <a:prstGeom prst="roundRect">
            <a:avLst>
              <a:gd name="adj" fmla="val 8000"/>
            </a:avLst>
          </a:prstGeom>
          <a:solidFill>
            <a:srgbClr val="FFFFFF"/>
          </a:solidFill>
          <a:ln w="12700">
            <a:solidFill>
              <a:srgbClr val="DFE4E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1051560" y="3337560"/>
            <a:ext cx="2194560" cy="621792"/>
          </a:xfrm>
          <a:prstGeom prst="rect">
            <a:avLst/>
          </a:prstGeom>
          <a:noFill/>
        </p:spPr>
        <p:txBody>
          <a:bodyPr wrap="square" anchor="ctr" lIns="0" rIns="0" tIns="0" bIns="0">
            <a:spAutoFit/>
          </a:bodyPr>
          <a:lstStyle/>
          <a:p>
            <a:pPr algn="l">
              <a:lnSpc>
                <a:spcPct val="115000"/>
              </a:lnSpc>
            </a:pPr>
            <a:r>
              <a:rPr sz="1500" b="1">
                <a:solidFill>
                  <a:srgbClr val="1B2430"/>
                </a:solidFill>
                <a:latin typeface="Liberation Sans"/>
              </a:rPr>
              <a:t>Growth</a:t>
            </a:r>
          </a:p>
        </p:txBody>
      </p:sp>
      <p:sp>
        <p:nvSpPr>
          <p:cNvPr id="16" name="TextBox 15"/>
          <p:cNvSpPr txBox="1"/>
          <p:nvPr/>
        </p:nvSpPr>
        <p:spPr>
          <a:xfrm>
            <a:off x="3291840" y="3337560"/>
            <a:ext cx="2103120" cy="621792"/>
          </a:xfrm>
          <a:prstGeom prst="rect">
            <a:avLst/>
          </a:prstGeom>
          <a:noFill/>
        </p:spPr>
        <p:txBody>
          <a:bodyPr wrap="square" anchor="ctr" lIns="0" rIns="0" tIns="0" bIns="0">
            <a:spAutoFit/>
          </a:bodyPr>
          <a:lstStyle/>
          <a:p>
            <a:pPr algn="l">
              <a:lnSpc>
                <a:spcPct val="115000"/>
              </a:lnSpc>
            </a:pPr>
            <a:r>
              <a:rPr sz="1500" b="1">
                <a:solidFill>
                  <a:srgbClr val="1A63D6"/>
                </a:solidFill>
                <a:latin typeface="Liberation Sans"/>
              </a:rPr>
              <a:t>$49 / month</a:t>
            </a:r>
          </a:p>
        </p:txBody>
      </p:sp>
      <p:sp>
        <p:nvSpPr>
          <p:cNvPr id="17" name="TextBox 16"/>
          <p:cNvSpPr txBox="1"/>
          <p:nvPr/>
        </p:nvSpPr>
        <p:spPr>
          <a:xfrm>
            <a:off x="5486400" y="3337560"/>
            <a:ext cx="2103120" cy="621792"/>
          </a:xfrm>
          <a:prstGeom prst="rect">
            <a:avLst/>
          </a:prstGeom>
          <a:noFill/>
        </p:spPr>
        <p:txBody>
          <a:bodyPr wrap="square" anchor="ctr" lIns="0" rIns="0" tIns="0" bIns="0">
            <a:spAutoFit/>
          </a:bodyPr>
          <a:lstStyle/>
          <a:p>
            <a:pPr algn="l">
              <a:lnSpc>
                <a:spcPct val="115000"/>
              </a:lnSpc>
            </a:pPr>
            <a:r>
              <a:rPr sz="1500" b="0">
                <a:solidFill>
                  <a:srgbClr val="1B2430"/>
                </a:solidFill>
                <a:latin typeface="Liberation Sans"/>
              </a:rPr>
              <a:t>1 million</a:t>
            </a:r>
          </a:p>
        </p:txBody>
      </p:sp>
      <p:sp>
        <p:nvSpPr>
          <p:cNvPr id="18" name="TextBox 17"/>
          <p:cNvSpPr txBox="1"/>
          <p:nvPr/>
        </p:nvSpPr>
        <p:spPr>
          <a:xfrm>
            <a:off x="7680960" y="3337560"/>
            <a:ext cx="3657600" cy="621792"/>
          </a:xfrm>
          <a:prstGeom prst="rect">
            <a:avLst/>
          </a:prstGeom>
          <a:noFill/>
        </p:spPr>
        <p:txBody>
          <a:bodyPr wrap="square" anchor="ctr" lIns="0" rIns="0" tIns="0" bIns="0">
            <a:spAutoFit/>
          </a:bodyPr>
          <a:lstStyle/>
          <a:p>
            <a:pPr algn="l">
              <a:lnSpc>
                <a:spcPct val="115000"/>
              </a:lnSpc>
            </a:pPr>
            <a:r>
              <a:rPr sz="1350" b="0">
                <a:solidFill>
                  <a:srgbClr val="5B6776"/>
                </a:solidFill>
                <a:latin typeface="Liberation Sans"/>
              </a:rPr>
              <a:t>Plus agent reputation and abuse reports</a:t>
            </a:r>
          </a:p>
        </p:txBody>
      </p:sp>
      <p:sp>
        <p:nvSpPr>
          <p:cNvPr id="19" name="Rounded Rectangle 18"/>
          <p:cNvSpPr/>
          <p:nvPr/>
        </p:nvSpPr>
        <p:spPr>
          <a:xfrm>
            <a:off x="731520" y="4069080"/>
            <a:ext cx="10698480" cy="621792"/>
          </a:xfrm>
          <a:prstGeom prst="roundRect">
            <a:avLst>
              <a:gd name="adj" fmla="val 8000"/>
            </a:avLst>
          </a:prstGeom>
          <a:solidFill>
            <a:srgbClr val="FFFFFF"/>
          </a:solidFill>
          <a:ln w="12700">
            <a:solidFill>
              <a:srgbClr val="DFE4E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1051560" y="4069080"/>
            <a:ext cx="2194560" cy="621792"/>
          </a:xfrm>
          <a:prstGeom prst="rect">
            <a:avLst/>
          </a:prstGeom>
          <a:noFill/>
        </p:spPr>
        <p:txBody>
          <a:bodyPr wrap="square" anchor="ctr" lIns="0" rIns="0" tIns="0" bIns="0">
            <a:spAutoFit/>
          </a:bodyPr>
          <a:lstStyle/>
          <a:p>
            <a:pPr algn="l">
              <a:lnSpc>
                <a:spcPct val="115000"/>
              </a:lnSpc>
            </a:pPr>
            <a:r>
              <a:rPr sz="1500" b="1">
                <a:solidFill>
                  <a:srgbClr val="1B2430"/>
                </a:solidFill>
                <a:latin typeface="Liberation Sans"/>
              </a:rPr>
              <a:t>Business</a:t>
            </a:r>
          </a:p>
        </p:txBody>
      </p:sp>
      <p:sp>
        <p:nvSpPr>
          <p:cNvPr id="21" name="TextBox 20"/>
          <p:cNvSpPr txBox="1"/>
          <p:nvPr/>
        </p:nvSpPr>
        <p:spPr>
          <a:xfrm>
            <a:off x="3291840" y="4069080"/>
            <a:ext cx="2103120" cy="621792"/>
          </a:xfrm>
          <a:prstGeom prst="rect">
            <a:avLst/>
          </a:prstGeom>
          <a:noFill/>
        </p:spPr>
        <p:txBody>
          <a:bodyPr wrap="square" anchor="ctr" lIns="0" rIns="0" tIns="0" bIns="0">
            <a:spAutoFit/>
          </a:bodyPr>
          <a:lstStyle/>
          <a:p>
            <a:pPr algn="l">
              <a:lnSpc>
                <a:spcPct val="115000"/>
              </a:lnSpc>
            </a:pPr>
            <a:r>
              <a:rPr sz="1500" b="1">
                <a:solidFill>
                  <a:srgbClr val="1A63D6"/>
                </a:solidFill>
                <a:latin typeface="Liberation Sans"/>
              </a:rPr>
              <a:t>$299 / month</a:t>
            </a:r>
          </a:p>
        </p:txBody>
      </p:sp>
      <p:sp>
        <p:nvSpPr>
          <p:cNvPr id="22" name="TextBox 21"/>
          <p:cNvSpPr txBox="1"/>
          <p:nvPr/>
        </p:nvSpPr>
        <p:spPr>
          <a:xfrm>
            <a:off x="5486400" y="4069080"/>
            <a:ext cx="2103120" cy="621792"/>
          </a:xfrm>
          <a:prstGeom prst="rect">
            <a:avLst/>
          </a:prstGeom>
          <a:noFill/>
        </p:spPr>
        <p:txBody>
          <a:bodyPr wrap="square" anchor="ctr" lIns="0" rIns="0" tIns="0" bIns="0">
            <a:spAutoFit/>
          </a:bodyPr>
          <a:lstStyle/>
          <a:p>
            <a:pPr algn="l">
              <a:lnSpc>
                <a:spcPct val="115000"/>
              </a:lnSpc>
            </a:pPr>
            <a:r>
              <a:rPr sz="1500" b="0">
                <a:solidFill>
                  <a:srgbClr val="1B2430"/>
                </a:solidFill>
                <a:latin typeface="Liberation Sans"/>
              </a:rPr>
              <a:t>10 million</a:t>
            </a:r>
          </a:p>
        </p:txBody>
      </p:sp>
      <p:sp>
        <p:nvSpPr>
          <p:cNvPr id="23" name="TextBox 22"/>
          <p:cNvSpPr txBox="1"/>
          <p:nvPr/>
        </p:nvSpPr>
        <p:spPr>
          <a:xfrm>
            <a:off x="7680960" y="4069080"/>
            <a:ext cx="3657600" cy="621792"/>
          </a:xfrm>
          <a:prstGeom prst="rect">
            <a:avLst/>
          </a:prstGeom>
          <a:noFill/>
        </p:spPr>
        <p:txBody>
          <a:bodyPr wrap="square" anchor="ctr" lIns="0" rIns="0" tIns="0" bIns="0">
            <a:spAutoFit/>
          </a:bodyPr>
          <a:lstStyle/>
          <a:p>
            <a:pPr algn="l">
              <a:lnSpc>
                <a:spcPct val="115000"/>
              </a:lnSpc>
            </a:pPr>
            <a:r>
              <a:rPr sz="1350" b="0">
                <a:solidFill>
                  <a:srgbClr val="5B6776"/>
                </a:solidFill>
                <a:latin typeface="Liberation Sans"/>
              </a:rPr>
              <a:t>Plus on-site checking, audit exports, email support</a:t>
            </a:r>
          </a:p>
        </p:txBody>
      </p:sp>
      <p:sp>
        <p:nvSpPr>
          <p:cNvPr id="24" name="Rounded Rectangle 23"/>
          <p:cNvSpPr/>
          <p:nvPr/>
        </p:nvSpPr>
        <p:spPr>
          <a:xfrm>
            <a:off x="731520" y="4800600"/>
            <a:ext cx="10698480" cy="621792"/>
          </a:xfrm>
          <a:prstGeom prst="roundRect">
            <a:avLst>
              <a:gd name="adj" fmla="val 8000"/>
            </a:avLst>
          </a:prstGeom>
          <a:solidFill>
            <a:srgbClr val="FFFFFF"/>
          </a:solidFill>
          <a:ln w="12700">
            <a:solidFill>
              <a:srgbClr val="DFE4E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1051560" y="4800600"/>
            <a:ext cx="2194560" cy="621792"/>
          </a:xfrm>
          <a:prstGeom prst="rect">
            <a:avLst/>
          </a:prstGeom>
          <a:noFill/>
        </p:spPr>
        <p:txBody>
          <a:bodyPr wrap="square" anchor="ctr" lIns="0" rIns="0" tIns="0" bIns="0">
            <a:spAutoFit/>
          </a:bodyPr>
          <a:lstStyle/>
          <a:p>
            <a:pPr algn="l">
              <a:lnSpc>
                <a:spcPct val="115000"/>
              </a:lnSpc>
            </a:pPr>
            <a:r>
              <a:rPr sz="1500" b="1">
                <a:solidFill>
                  <a:srgbClr val="1B2430"/>
                </a:solidFill>
                <a:latin typeface="Liberation Sans"/>
              </a:rPr>
              <a:t>Enterprise</a:t>
            </a:r>
          </a:p>
        </p:txBody>
      </p:sp>
      <p:sp>
        <p:nvSpPr>
          <p:cNvPr id="26" name="TextBox 25"/>
          <p:cNvSpPr txBox="1"/>
          <p:nvPr/>
        </p:nvSpPr>
        <p:spPr>
          <a:xfrm>
            <a:off x="3291840" y="4800600"/>
            <a:ext cx="2103120" cy="621792"/>
          </a:xfrm>
          <a:prstGeom prst="rect">
            <a:avLst/>
          </a:prstGeom>
          <a:noFill/>
        </p:spPr>
        <p:txBody>
          <a:bodyPr wrap="square" anchor="ctr" lIns="0" rIns="0" tIns="0" bIns="0">
            <a:spAutoFit/>
          </a:bodyPr>
          <a:lstStyle/>
          <a:p>
            <a:pPr algn="l">
              <a:lnSpc>
                <a:spcPct val="115000"/>
              </a:lnSpc>
            </a:pPr>
            <a:r>
              <a:rPr sz="1500" b="1">
                <a:solidFill>
                  <a:srgbClr val="1A63D6"/>
                </a:solidFill>
                <a:latin typeface="Liberation Sans"/>
              </a:rPr>
              <a:t>Custom</a:t>
            </a:r>
          </a:p>
        </p:txBody>
      </p:sp>
      <p:sp>
        <p:nvSpPr>
          <p:cNvPr id="27" name="TextBox 26"/>
          <p:cNvSpPr txBox="1"/>
          <p:nvPr/>
        </p:nvSpPr>
        <p:spPr>
          <a:xfrm>
            <a:off x="5486400" y="4800600"/>
            <a:ext cx="2103120" cy="621792"/>
          </a:xfrm>
          <a:prstGeom prst="rect">
            <a:avLst/>
          </a:prstGeom>
          <a:noFill/>
        </p:spPr>
        <p:txBody>
          <a:bodyPr wrap="square" anchor="ctr" lIns="0" rIns="0" tIns="0" bIns="0">
            <a:spAutoFit/>
          </a:bodyPr>
          <a:lstStyle/>
          <a:p>
            <a:pPr algn="l">
              <a:lnSpc>
                <a:spcPct val="115000"/>
              </a:lnSpc>
            </a:pPr>
            <a:r>
              <a:rPr sz="1500" b="0">
                <a:solidFill>
                  <a:srgbClr val="1B2430"/>
                </a:solidFill>
                <a:latin typeface="Liberation Sans"/>
              </a:rPr>
              <a:t>over 10 million</a:t>
            </a:r>
          </a:p>
        </p:txBody>
      </p:sp>
      <p:sp>
        <p:nvSpPr>
          <p:cNvPr id="28" name="TextBox 27"/>
          <p:cNvSpPr txBox="1"/>
          <p:nvPr/>
        </p:nvSpPr>
        <p:spPr>
          <a:xfrm>
            <a:off x="7680960" y="4800600"/>
            <a:ext cx="3657600" cy="621792"/>
          </a:xfrm>
          <a:prstGeom prst="rect">
            <a:avLst/>
          </a:prstGeom>
          <a:noFill/>
        </p:spPr>
        <p:txBody>
          <a:bodyPr wrap="square" anchor="ctr" lIns="0" rIns="0" tIns="0" bIns="0">
            <a:spAutoFit/>
          </a:bodyPr>
          <a:lstStyle/>
          <a:p>
            <a:pPr algn="l">
              <a:lnSpc>
                <a:spcPct val="115000"/>
              </a:lnSpc>
            </a:pPr>
            <a:r>
              <a:rPr sz="1350" b="0">
                <a:solidFill>
                  <a:srgbClr val="5B6776"/>
                </a:solidFill>
                <a:latin typeface="Liberation Sans"/>
              </a:rPr>
              <a:t>Plus uptime commitment, dedicated support</a:t>
            </a:r>
          </a:p>
        </p:txBody>
      </p:sp>
      <p:sp>
        <p:nvSpPr>
          <p:cNvPr id="29" name="TextBox 28"/>
          <p:cNvSpPr txBox="1"/>
          <p:nvPr/>
        </p:nvSpPr>
        <p:spPr>
          <a:xfrm>
            <a:off x="731520" y="5623560"/>
            <a:ext cx="10698480" cy="640080"/>
          </a:xfrm>
          <a:prstGeom prst="rect">
            <a:avLst/>
          </a:prstGeom>
          <a:noFill/>
        </p:spPr>
        <p:txBody>
          <a:bodyPr wrap="square" anchor="t" lIns="0" rIns="0" tIns="0" bIns="0">
            <a:spAutoFit/>
          </a:bodyPr>
          <a:lstStyle/>
          <a:p>
            <a:pPr algn="l">
              <a:lnSpc>
                <a:spcPct val="115000"/>
              </a:lnSpc>
            </a:pPr>
            <a:r>
              <a:rPr sz="1300" b="0">
                <a:solidFill>
                  <a:srgbClr val="5B6776"/>
                </a:solidFill>
                <a:latin typeface="Liberation Sans"/>
              </a:rPr>
              <a:t>A check is one agent request verified by Auth Your Agent. On-site checking: the site verifies on its own server, with no per-request call. Prices are a proposal, not in effect; early access is free.</a:t>
            </a:r>
          </a:p>
        </p:txBody>
      </p:sp>
      <p:sp>
        <p:nvSpPr>
          <p:cNvPr id="30" name="TextBox 29"/>
          <p:cNvSpPr txBox="1"/>
          <p:nvPr/>
        </p:nvSpPr>
        <p:spPr>
          <a:xfrm>
            <a:off x="731520" y="6400800"/>
            <a:ext cx="5486400" cy="274320"/>
          </a:xfrm>
          <a:prstGeom prst="rect">
            <a:avLst/>
          </a:prstGeom>
          <a:noFill/>
        </p:spPr>
        <p:txBody>
          <a:bodyPr wrap="square" anchor="t" lIns="0" rIns="0" tIns="0" bIns="0">
            <a:spAutoFit/>
          </a:bodyPr>
          <a:lstStyle/>
          <a:p>
            <a:pPr algn="l">
              <a:lnSpc>
                <a:spcPct val="115000"/>
              </a:lnSpc>
            </a:pPr>
            <a:r>
              <a:rPr sz="1000" b="0">
                <a:solidFill>
                  <a:srgbClr val="5B6776"/>
                </a:solidFill>
                <a:latin typeface="Liberation Sans"/>
              </a:rPr>
              <a:t>Auth Your Agent · authyouragent.com</a:t>
            </a:r>
          </a:p>
        </p:txBody>
      </p:sp>
      <p:sp>
        <p:nvSpPr>
          <p:cNvPr id="31" name="TextBox 30"/>
          <p:cNvSpPr txBox="1"/>
          <p:nvPr/>
        </p:nvSpPr>
        <p:spPr>
          <a:xfrm>
            <a:off x="10545775" y="6400800"/>
            <a:ext cx="914400" cy="274320"/>
          </a:xfrm>
          <a:prstGeom prst="rect">
            <a:avLst/>
          </a:prstGeom>
          <a:noFill/>
        </p:spPr>
        <p:txBody>
          <a:bodyPr wrap="square" anchor="t" lIns="0" rIns="0" tIns="0" bIns="0">
            <a:spAutoFit/>
          </a:bodyPr>
          <a:lstStyle/>
          <a:p>
            <a:pPr algn="r">
              <a:lnSpc>
                <a:spcPct val="115000"/>
              </a:lnSpc>
            </a:pPr>
            <a:r>
              <a:rPr sz="1000" b="0">
                <a:solidFill>
                  <a:srgbClr val="5B6776"/>
                </a:solidFill>
                <a:latin typeface="Liberation Sans"/>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TextBox 1"/>
          <p:cNvSpPr txBox="1"/>
          <p:nvPr/>
        </p:nvSpPr>
        <p:spPr>
          <a:xfrm>
            <a:off x="731520" y="502920"/>
            <a:ext cx="10058400" cy="365760"/>
          </a:xfrm>
          <a:prstGeom prst="rect">
            <a:avLst/>
          </a:prstGeom>
          <a:noFill/>
        </p:spPr>
        <p:txBody>
          <a:bodyPr wrap="square" anchor="t" lIns="0" rIns="0" tIns="0" bIns="0">
            <a:spAutoFit/>
          </a:bodyPr>
          <a:lstStyle/>
          <a:p>
            <a:pPr algn="l">
              <a:lnSpc>
                <a:spcPct val="115000"/>
              </a:lnSpc>
            </a:pPr>
            <a:r>
              <a:rPr sz="1300" b="1">
                <a:solidFill>
                  <a:srgbClr val="4D94FF"/>
                </a:solidFill>
                <a:latin typeface="Liberation Sans"/>
              </a:rPr>
              <a:t>NEXT</a:t>
            </a:r>
          </a:p>
        </p:txBody>
      </p:sp>
      <p:sp>
        <p:nvSpPr>
          <p:cNvPr id="3" name="TextBox 2"/>
          <p:cNvSpPr txBox="1"/>
          <p:nvPr/>
        </p:nvSpPr>
        <p:spPr>
          <a:xfrm>
            <a:off x="731520" y="868680"/>
            <a:ext cx="10698480" cy="1097280"/>
          </a:xfrm>
          <a:prstGeom prst="rect">
            <a:avLst/>
          </a:prstGeom>
          <a:noFill/>
        </p:spPr>
        <p:txBody>
          <a:bodyPr wrap="square" anchor="t" lIns="0" rIns="0" tIns="0" bIns="0">
            <a:spAutoFit/>
          </a:bodyPr>
          <a:lstStyle/>
          <a:p>
            <a:pPr algn="l">
              <a:lnSpc>
                <a:spcPct val="105000"/>
              </a:lnSpc>
            </a:pPr>
            <a:r>
              <a:rPr sz="3400" b="1">
                <a:solidFill>
                  <a:srgbClr val="FFFFFF"/>
                </a:solidFill>
                <a:latin typeface="Liberation Sans"/>
              </a:rPr>
              <a:t>Looking for the first websites and agent builders</a:t>
            </a:r>
          </a:p>
        </p:txBody>
      </p:sp>
      <p:sp>
        <p:nvSpPr>
          <p:cNvPr id="4" name="TextBox 3"/>
          <p:cNvSpPr txBox="1"/>
          <p:nvPr/>
        </p:nvSpPr>
        <p:spPr>
          <a:xfrm>
            <a:off x="731520" y="2240280"/>
            <a:ext cx="3657600" cy="457200"/>
          </a:xfrm>
          <a:prstGeom prst="rect">
            <a:avLst/>
          </a:prstGeom>
          <a:noFill/>
        </p:spPr>
        <p:txBody>
          <a:bodyPr wrap="square" anchor="t" lIns="0" rIns="0" tIns="0" bIns="0">
            <a:spAutoFit/>
          </a:bodyPr>
          <a:lstStyle/>
          <a:p>
            <a:pPr algn="l">
              <a:lnSpc>
                <a:spcPct val="115000"/>
              </a:lnSpc>
            </a:pPr>
            <a:r>
              <a:rPr sz="2100" b="1">
                <a:solidFill>
                  <a:srgbClr val="FFFFFF"/>
                </a:solidFill>
                <a:latin typeface="Liberation Sans"/>
              </a:rPr>
              <a:t>Websites</a:t>
            </a:r>
          </a:p>
        </p:txBody>
      </p:sp>
      <p:sp>
        <p:nvSpPr>
          <p:cNvPr id="5" name="TextBox 4"/>
          <p:cNvSpPr txBox="1"/>
          <p:nvPr/>
        </p:nvSpPr>
        <p:spPr>
          <a:xfrm>
            <a:off x="4572000" y="2267712"/>
            <a:ext cx="6858000" cy="822960"/>
          </a:xfrm>
          <a:prstGeom prst="rect">
            <a:avLst/>
          </a:prstGeom>
          <a:noFill/>
        </p:spPr>
        <p:txBody>
          <a:bodyPr wrap="square" anchor="t" lIns="0" rIns="0" tIns="0" bIns="0">
            <a:spAutoFit/>
          </a:bodyPr>
          <a:lstStyle/>
          <a:p>
            <a:pPr algn="l">
              <a:lnSpc>
                <a:spcPct val="115000"/>
              </a:lnSpc>
            </a:pPr>
            <a:r>
              <a:rPr sz="1800" b="0">
                <a:solidFill>
                  <a:srgbClr val="C9D1D9"/>
                </a:solidFill>
                <a:latin typeface="Liberation Sans"/>
              </a:rPr>
              <a:t>Pilot: accept agents on one sensitive action, with our help integrating.</a:t>
            </a:r>
          </a:p>
        </p:txBody>
      </p:sp>
      <p:sp>
        <p:nvSpPr>
          <p:cNvPr id="6" name="TextBox 5"/>
          <p:cNvSpPr txBox="1"/>
          <p:nvPr/>
        </p:nvSpPr>
        <p:spPr>
          <a:xfrm>
            <a:off x="731520" y="3291840"/>
            <a:ext cx="3657600" cy="457200"/>
          </a:xfrm>
          <a:prstGeom prst="rect">
            <a:avLst/>
          </a:prstGeom>
          <a:noFill/>
        </p:spPr>
        <p:txBody>
          <a:bodyPr wrap="square" anchor="t" lIns="0" rIns="0" tIns="0" bIns="0">
            <a:spAutoFit/>
          </a:bodyPr>
          <a:lstStyle/>
          <a:p>
            <a:pPr algn="l">
              <a:lnSpc>
                <a:spcPct val="115000"/>
              </a:lnSpc>
            </a:pPr>
            <a:r>
              <a:rPr sz="2100" b="1">
                <a:solidFill>
                  <a:srgbClr val="FFFFFF"/>
                </a:solidFill>
                <a:latin typeface="Liberation Sans"/>
              </a:rPr>
              <a:t>Agent builders</a:t>
            </a:r>
          </a:p>
        </p:txBody>
      </p:sp>
      <p:sp>
        <p:nvSpPr>
          <p:cNvPr id="7" name="TextBox 6"/>
          <p:cNvSpPr txBox="1"/>
          <p:nvPr/>
        </p:nvSpPr>
        <p:spPr>
          <a:xfrm>
            <a:off x="4572000" y="3319272"/>
            <a:ext cx="6858000" cy="822960"/>
          </a:xfrm>
          <a:prstGeom prst="rect">
            <a:avLst/>
          </a:prstGeom>
          <a:noFill/>
        </p:spPr>
        <p:txBody>
          <a:bodyPr wrap="square" anchor="t" lIns="0" rIns="0" tIns="0" bIns="0">
            <a:spAutoFit/>
          </a:bodyPr>
          <a:lstStyle/>
          <a:p>
            <a:pPr algn="l">
              <a:lnSpc>
                <a:spcPct val="115000"/>
              </a:lnSpc>
            </a:pPr>
            <a:r>
              <a:rPr sz="1800" b="0">
                <a:solidFill>
                  <a:srgbClr val="C9D1D9"/>
                </a:solidFill>
                <a:latin typeface="Liberation Sans"/>
              </a:rPr>
              <a:t>Build on the SDKs; tell us what's missing.</a:t>
            </a:r>
          </a:p>
        </p:txBody>
      </p:sp>
      <p:sp>
        <p:nvSpPr>
          <p:cNvPr id="8" name="TextBox 7"/>
          <p:cNvSpPr txBox="1"/>
          <p:nvPr/>
        </p:nvSpPr>
        <p:spPr>
          <a:xfrm>
            <a:off x="731520" y="4343400"/>
            <a:ext cx="3657600" cy="457200"/>
          </a:xfrm>
          <a:prstGeom prst="rect">
            <a:avLst/>
          </a:prstGeom>
          <a:noFill/>
        </p:spPr>
        <p:txBody>
          <a:bodyPr wrap="square" anchor="t" lIns="0" rIns="0" tIns="0" bIns="0">
            <a:spAutoFit/>
          </a:bodyPr>
          <a:lstStyle/>
          <a:p>
            <a:pPr algn="l">
              <a:lnSpc>
                <a:spcPct val="115000"/>
              </a:lnSpc>
            </a:pPr>
            <a:r>
              <a:rPr sz="2100" b="1">
                <a:solidFill>
                  <a:srgbClr val="FFFFFF"/>
                </a:solidFill>
                <a:latin typeface="Liberation Sans"/>
              </a:rPr>
              <a:t>Partners and investors</a:t>
            </a:r>
          </a:p>
        </p:txBody>
      </p:sp>
      <p:sp>
        <p:nvSpPr>
          <p:cNvPr id="9" name="TextBox 8"/>
          <p:cNvSpPr txBox="1"/>
          <p:nvPr/>
        </p:nvSpPr>
        <p:spPr>
          <a:xfrm>
            <a:off x="4572000" y="4370832"/>
            <a:ext cx="6858000" cy="822960"/>
          </a:xfrm>
          <a:prstGeom prst="rect">
            <a:avLst/>
          </a:prstGeom>
          <a:noFill/>
        </p:spPr>
        <p:txBody>
          <a:bodyPr wrap="square" anchor="t" lIns="0" rIns="0" tIns="0" bIns="0">
            <a:spAutoFit/>
          </a:bodyPr>
          <a:lstStyle/>
          <a:p>
            <a:pPr algn="l">
              <a:lnSpc>
                <a:spcPct val="115000"/>
              </a:lnSpc>
            </a:pPr>
            <a:r>
              <a:rPr sz="1800" b="0">
                <a:solidFill>
                  <a:srgbClr val="C9D1D9"/>
                </a:solidFill>
                <a:latin typeface="Liberation Sans"/>
              </a:rPr>
              <a:t>Help take it from early access to a standard people rely on.</a:t>
            </a:r>
          </a:p>
        </p:txBody>
      </p:sp>
      <p:sp>
        <p:nvSpPr>
          <p:cNvPr id="10" name="TextBox 9"/>
          <p:cNvSpPr txBox="1"/>
          <p:nvPr/>
        </p:nvSpPr>
        <p:spPr>
          <a:xfrm>
            <a:off x="731520" y="5486400"/>
            <a:ext cx="10698480" cy="457200"/>
          </a:xfrm>
          <a:prstGeom prst="rect">
            <a:avLst/>
          </a:prstGeom>
          <a:noFill/>
        </p:spPr>
        <p:txBody>
          <a:bodyPr wrap="square" anchor="t" lIns="0" rIns="0" tIns="0" bIns="0">
            <a:spAutoFit/>
          </a:bodyPr>
          <a:lstStyle/>
          <a:p>
            <a:pPr algn="l">
              <a:lnSpc>
                <a:spcPct val="115000"/>
              </a:lnSpc>
            </a:pPr>
            <a:r>
              <a:rPr sz="1800" b="1">
                <a:solidFill>
                  <a:srgbClr val="FFFFFF"/>
                </a:solidFill>
                <a:latin typeface="Liberation Sans"/>
              </a:rPr>
              <a:t>authyouragent.com</a:t>
            </a:r>
            <a:r>
              <a:rPr sz="1800" b="0">
                <a:solidFill>
                  <a:srgbClr val="9AA5B1"/>
                </a:solidFill>
                <a:latin typeface="Liberation Sans"/>
              </a:rPr>
              <a:t>   ·   authyouragent.com/pitch</a:t>
            </a:r>
          </a:p>
        </p:txBody>
      </p:sp>
      <p:sp>
        <p:nvSpPr>
          <p:cNvPr id="11" name="TextBox 10"/>
          <p:cNvSpPr txBox="1"/>
          <p:nvPr/>
        </p:nvSpPr>
        <p:spPr>
          <a:xfrm>
            <a:off x="731520" y="6400800"/>
            <a:ext cx="5486400" cy="274320"/>
          </a:xfrm>
          <a:prstGeom prst="rect">
            <a:avLst/>
          </a:prstGeom>
          <a:noFill/>
        </p:spPr>
        <p:txBody>
          <a:bodyPr wrap="square" anchor="t" lIns="0" rIns="0" tIns="0" bIns="0">
            <a:spAutoFit/>
          </a:bodyPr>
          <a:lstStyle/>
          <a:p>
            <a:pPr algn="l">
              <a:lnSpc>
                <a:spcPct val="115000"/>
              </a:lnSpc>
            </a:pPr>
            <a:r>
              <a:rPr sz="1000" b="0">
                <a:solidFill>
                  <a:srgbClr val="B8C2CC"/>
                </a:solidFill>
                <a:latin typeface="Liberation Sans"/>
              </a:rPr>
              <a:t>Auth Your Agent · authyouragent.com</a:t>
            </a:r>
          </a:p>
        </p:txBody>
      </p:sp>
      <p:sp>
        <p:nvSpPr>
          <p:cNvPr id="12" name="TextBox 11"/>
          <p:cNvSpPr txBox="1"/>
          <p:nvPr/>
        </p:nvSpPr>
        <p:spPr>
          <a:xfrm>
            <a:off x="10545775" y="6400800"/>
            <a:ext cx="914400" cy="274320"/>
          </a:xfrm>
          <a:prstGeom prst="rect">
            <a:avLst/>
          </a:prstGeom>
          <a:noFill/>
        </p:spPr>
        <p:txBody>
          <a:bodyPr wrap="square" anchor="t" lIns="0" rIns="0" tIns="0" bIns="0">
            <a:spAutoFit/>
          </a:bodyPr>
          <a:lstStyle/>
          <a:p>
            <a:pPr algn="r">
              <a:lnSpc>
                <a:spcPct val="115000"/>
              </a:lnSpc>
            </a:pPr>
            <a:r>
              <a:rPr sz="1000" b="0">
                <a:solidFill>
                  <a:srgbClr val="B8C2CC"/>
                </a:solidFill>
                <a:latin typeface="Liberation Sans"/>
              </a:rPr>
              <a:t>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